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4"/>
  </p:notesMasterIdLst>
  <p:sldIdLst>
    <p:sldId id="256" r:id="rId2"/>
    <p:sldId id="257" r:id="rId3"/>
    <p:sldId id="270" r:id="rId4"/>
    <p:sldId id="289" r:id="rId5"/>
    <p:sldId id="259" r:id="rId6"/>
    <p:sldId id="260" r:id="rId7"/>
    <p:sldId id="261" r:id="rId8"/>
    <p:sldId id="271" r:id="rId9"/>
    <p:sldId id="273" r:id="rId10"/>
    <p:sldId id="274" r:id="rId11"/>
    <p:sldId id="275" r:id="rId12"/>
    <p:sldId id="276" r:id="rId13"/>
    <p:sldId id="277" r:id="rId14"/>
    <p:sldId id="267" r:id="rId15"/>
    <p:sldId id="278" r:id="rId16"/>
    <p:sldId id="286" r:id="rId17"/>
    <p:sldId id="287" r:id="rId18"/>
    <p:sldId id="288" r:id="rId19"/>
    <p:sldId id="281" r:id="rId20"/>
    <p:sldId id="282" r:id="rId21"/>
    <p:sldId id="284" r:id="rId22"/>
    <p:sldId id="258" r:id="rId23"/>
    <p:sldId id="290" r:id="rId24"/>
    <p:sldId id="297" r:id="rId25"/>
    <p:sldId id="298" r:id="rId26"/>
    <p:sldId id="299" r:id="rId27"/>
    <p:sldId id="300" r:id="rId28"/>
    <p:sldId id="301" r:id="rId29"/>
    <p:sldId id="294" r:id="rId30"/>
    <p:sldId id="295" r:id="rId31"/>
    <p:sldId id="296" r:id="rId32"/>
    <p:sldId id="302" r:id="rId33"/>
    <p:sldId id="311" r:id="rId34"/>
    <p:sldId id="313" r:id="rId35"/>
    <p:sldId id="312" r:id="rId36"/>
    <p:sldId id="308" r:id="rId37"/>
    <p:sldId id="309" r:id="rId38"/>
    <p:sldId id="310" r:id="rId39"/>
    <p:sldId id="314" r:id="rId40"/>
    <p:sldId id="315" r:id="rId41"/>
    <p:sldId id="322" r:id="rId42"/>
    <p:sldId id="323" r:id="rId43"/>
    <p:sldId id="319" r:id="rId44"/>
    <p:sldId id="320" r:id="rId45"/>
    <p:sldId id="321" r:id="rId46"/>
    <p:sldId id="324" r:id="rId47"/>
    <p:sldId id="327" r:id="rId48"/>
    <p:sldId id="332" r:id="rId49"/>
    <p:sldId id="333" r:id="rId50"/>
    <p:sldId id="334" r:id="rId51"/>
    <p:sldId id="328" r:id="rId52"/>
    <p:sldId id="329" r:id="rId53"/>
    <p:sldId id="330" r:id="rId54"/>
    <p:sldId id="331" r:id="rId55"/>
    <p:sldId id="335" r:id="rId56"/>
    <p:sldId id="336" r:id="rId57"/>
    <p:sldId id="338" r:id="rId58"/>
    <p:sldId id="339" r:id="rId59"/>
    <p:sldId id="340" r:id="rId60"/>
    <p:sldId id="341" r:id="rId61"/>
    <p:sldId id="268" r:id="rId62"/>
    <p:sldId id="269" r:id="rId63"/>
  </p:sldIdLst>
  <p:sldSz cx="12192000" cy="6858000"/>
  <p:notesSz cx="6858000" cy="9144000"/>
  <p:embeddedFontLst>
    <p:embeddedFont>
      <p:font typeface="Open Sans Light" panose="020B0306030504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iOBlYo/i2pGrSNeX3iVzBh+hqN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537E1-8E2F-A19F-80C8-846251146A6F}" name="ggeorgiev" initials="g" userId="ggeorgiev"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7BC"/>
    <a:srgbClr val="A02B93"/>
    <a:srgbClr val="C5DE85"/>
    <a:srgbClr val="AB9D95"/>
    <a:srgbClr val="8772B3"/>
    <a:srgbClr val="FFFFFF"/>
    <a:srgbClr val="636A6F"/>
    <a:srgbClr val="91CF9A"/>
    <a:srgbClr val="D9E47B"/>
    <a:srgbClr val="7BC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1D940-687B-4512-A678-EFB86601AC81}" v="1036" dt="2025-01-23T23:11:45.064"/>
  </p1510:revLst>
</p1510:revInfo>
</file>

<file path=ppt/tableStyles.xml><?xml version="1.0" encoding="utf-8"?>
<a:tblStyleLst xmlns:a="http://schemas.openxmlformats.org/drawingml/2006/main" def="{124E7555-065E-4DA3-8305-6A2C823145B0}">
  <a:tblStyle styleId="{124E7555-065E-4DA3-8305-6A2C823145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Estilo Médio 1 - Destaqu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Estilo Claro 2 - Destaqu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Estilo Claro 3 - Destaqu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Destaqu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édio 1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com Tema 1 - Destaqu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Estilo Claro 3 - Destaqu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130" y="72"/>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customschemas.google.com/relationships/presentationmetadata" Target="metadata"/><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s>
</file>

<file path=ppt/diagrams/_rels/data3.xml.rels><?xml version="1.0" encoding="UTF-8" standalone="yes"?>
<Relationships xmlns="http://schemas.openxmlformats.org/package/2006/relationships"><Relationship Id="rId1" Type="http://schemas.openxmlformats.org/officeDocument/2006/relationships/image" Target="../media/image52.jpg"/></Relationships>
</file>

<file path=ppt/diagrams/_rels/data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3.xml.rels><?xml version="1.0" encoding="UTF-8" standalone="yes"?>
<Relationships xmlns="http://schemas.openxmlformats.org/package/2006/relationships"><Relationship Id="rId1" Type="http://schemas.openxmlformats.org/officeDocument/2006/relationships/image" Target="../media/image5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66FEB-8DBF-4ADB-A32F-4A0230F2D15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4874B5E2-7284-4E1C-8809-74277D82153D}">
      <dgm:prSet phldrT="[Texto]"/>
      <dgm:spPr>
        <a:solidFill>
          <a:srgbClr val="91CF9A"/>
        </a:solidFill>
      </dgm:spPr>
      <dgm:t>
        <a:bodyPr/>
        <a:lstStyle/>
        <a:p>
          <a:r>
            <a:rPr lang="ru-RU" dirty="0">
              <a:solidFill>
                <a:srgbClr val="636A6F"/>
              </a:solidFill>
            </a:rPr>
            <a:t>Дигитално приобщаване, социална свързаност и благополучие на служителите в хибридни работни места</a:t>
          </a:r>
          <a:endParaRPr lang="en-GB" dirty="0">
            <a:solidFill>
              <a:srgbClr val="636A6F"/>
            </a:solidFill>
          </a:endParaRPr>
        </a:p>
      </dgm:t>
    </dgm:pt>
    <dgm:pt modelId="{C6D05D2D-9BE2-462B-9BA4-F86CD18F6DE1}" type="parTrans" cxnId="{071FDB53-3A5C-4254-88AB-5364ABC77ABF}">
      <dgm:prSet/>
      <dgm:spPr/>
      <dgm:t>
        <a:bodyPr/>
        <a:lstStyle/>
        <a:p>
          <a:endParaRPr lang="en-GB"/>
        </a:p>
      </dgm:t>
    </dgm:pt>
    <dgm:pt modelId="{470501F1-1ABC-4F9B-ACEA-C0497D9FFE88}" type="sibTrans" cxnId="{071FDB53-3A5C-4254-88AB-5364ABC77ABF}">
      <dgm:prSet/>
      <dgm:spPr/>
      <dgm:t>
        <a:bodyPr/>
        <a:lstStyle/>
        <a:p>
          <a:endParaRPr lang="en-GB"/>
        </a:p>
      </dgm:t>
    </dgm:pt>
    <dgm:pt modelId="{31753434-CD32-44EA-A60E-EDA5D1BCE8C6}">
      <dgm:prSet phldrT="[Texto]"/>
      <dgm:spPr>
        <a:solidFill>
          <a:srgbClr val="91CF9A"/>
        </a:solidFill>
      </dgm:spPr>
      <dgm:t>
        <a:bodyPr/>
        <a:lstStyle/>
        <a:p>
          <a:r>
            <a:rPr lang="ru-RU" dirty="0">
              <a:solidFill>
                <a:srgbClr val="636A6F"/>
              </a:solidFill>
            </a:rPr>
            <a:t>Да се даде възможност на специалистите по човешки ресурси и мениджърите да разбират, разработват и прилагат стратегии</a:t>
          </a:r>
          <a:endParaRPr lang="en-GB" dirty="0">
            <a:solidFill>
              <a:srgbClr val="636A6F"/>
            </a:solidFill>
          </a:endParaRPr>
        </a:p>
      </dgm:t>
    </dgm:pt>
    <dgm:pt modelId="{6A2ABDDA-0CC2-4A4D-9CE2-CDED44259E58}" type="parTrans" cxnId="{E7167AEE-369F-42CC-BB25-506D2BA431CC}">
      <dgm:prSet/>
      <dgm:spPr/>
      <dgm:t>
        <a:bodyPr/>
        <a:lstStyle/>
        <a:p>
          <a:endParaRPr lang="en-GB"/>
        </a:p>
      </dgm:t>
    </dgm:pt>
    <dgm:pt modelId="{E2DC97E5-A9D1-431F-8790-E157432DF37F}" type="sibTrans" cxnId="{E7167AEE-369F-42CC-BB25-506D2BA431CC}">
      <dgm:prSet/>
      <dgm:spPr/>
      <dgm:t>
        <a:bodyPr/>
        <a:lstStyle/>
        <a:p>
          <a:endParaRPr lang="en-GB"/>
        </a:p>
      </dgm:t>
    </dgm:pt>
    <dgm:pt modelId="{8582C5FD-C4C7-425D-8587-E4E5F6CBC215}">
      <dgm:prSet phldrT="[Texto]"/>
      <dgm:spPr>
        <a:solidFill>
          <a:srgbClr val="8772B3"/>
        </a:solidFill>
      </dgm:spPr>
      <dgm:t>
        <a:bodyPr/>
        <a:lstStyle/>
        <a:p>
          <a:r>
            <a:rPr lang="bg-BG" dirty="0">
              <a:solidFill>
                <a:schemeClr val="tx1"/>
              </a:solidFill>
            </a:rPr>
            <a:t>Създаването на култура на дигитално благополучие</a:t>
          </a:r>
          <a:endParaRPr lang="en-GB" dirty="0">
            <a:solidFill>
              <a:schemeClr val="tx1"/>
            </a:solidFill>
          </a:endParaRPr>
        </a:p>
      </dgm:t>
    </dgm:pt>
    <dgm:pt modelId="{A2CB54D4-6B91-4635-9110-BD18DFC54F0B}" type="parTrans" cxnId="{835AD583-5E82-4C1A-901F-C592E93204EB}">
      <dgm:prSet/>
      <dgm:spPr/>
      <dgm:t>
        <a:bodyPr/>
        <a:lstStyle/>
        <a:p>
          <a:endParaRPr lang="en-GB"/>
        </a:p>
      </dgm:t>
    </dgm:pt>
    <dgm:pt modelId="{DD59067F-D108-4E2B-A599-872864918AFE}" type="sibTrans" cxnId="{835AD583-5E82-4C1A-901F-C592E93204EB}">
      <dgm:prSet/>
      <dgm:spPr/>
      <dgm:t>
        <a:bodyPr/>
        <a:lstStyle/>
        <a:p>
          <a:endParaRPr lang="en-GB"/>
        </a:p>
      </dgm:t>
    </dgm:pt>
    <dgm:pt modelId="{181D2C99-DD31-472D-8601-6B5E4ECC29C1}">
      <dgm:prSet phldrT="[Texto]"/>
      <dgm:spPr>
        <a:solidFill>
          <a:srgbClr val="8772B3"/>
        </a:solidFill>
      </dgm:spPr>
      <dgm:t>
        <a:bodyPr/>
        <a:lstStyle/>
        <a:p>
          <a:r>
            <a:rPr lang="bg-BG" dirty="0">
              <a:solidFill>
                <a:schemeClr val="tx1"/>
              </a:solidFill>
            </a:rPr>
            <a:t>Популяризиране на социалното приобщаване</a:t>
          </a:r>
          <a:endParaRPr lang="en-GB" dirty="0">
            <a:solidFill>
              <a:schemeClr val="tx1"/>
            </a:solidFill>
          </a:endParaRPr>
        </a:p>
      </dgm:t>
    </dgm:pt>
    <dgm:pt modelId="{9228AA91-5E0A-4DD6-9520-A19D2648F433}" type="parTrans" cxnId="{E2E0B9D5-8334-45F4-9F6F-A786DE5EB607}">
      <dgm:prSet/>
      <dgm:spPr/>
      <dgm:t>
        <a:bodyPr/>
        <a:lstStyle/>
        <a:p>
          <a:endParaRPr lang="en-GB"/>
        </a:p>
      </dgm:t>
    </dgm:pt>
    <dgm:pt modelId="{AB81B783-902E-4FCC-BBC4-19F22BB1BC3B}" type="sibTrans" cxnId="{E2E0B9D5-8334-45F4-9F6F-A786DE5EB607}">
      <dgm:prSet/>
      <dgm:spPr/>
      <dgm:t>
        <a:bodyPr/>
        <a:lstStyle/>
        <a:p>
          <a:endParaRPr lang="en-GB"/>
        </a:p>
      </dgm:t>
    </dgm:pt>
    <dgm:pt modelId="{22AC160E-CCE3-4E82-A3DD-BDC468B2AE2B}">
      <dgm:prSet phldrT="[Texto]"/>
      <dgm:spPr>
        <a:solidFill>
          <a:srgbClr val="D9E47B"/>
        </a:solidFill>
      </dgm:spPr>
      <dgm:t>
        <a:bodyPr/>
        <a:lstStyle/>
        <a:p>
          <a:r>
            <a:rPr lang="bg-BG" dirty="0">
              <a:solidFill>
                <a:srgbClr val="636A6F"/>
              </a:solidFill>
            </a:rPr>
            <a:t>Фокус на модула</a:t>
          </a:r>
          <a:endParaRPr lang="en-GB" dirty="0">
            <a:solidFill>
              <a:srgbClr val="636A6F"/>
            </a:solidFill>
          </a:endParaRPr>
        </a:p>
      </dgm:t>
    </dgm:pt>
    <dgm:pt modelId="{97399F07-1CB7-4FE2-902A-3F51FDA959A4}" type="parTrans" cxnId="{A971C3E0-9313-4D9B-9442-FE8A5C7E422D}">
      <dgm:prSet/>
      <dgm:spPr/>
      <dgm:t>
        <a:bodyPr/>
        <a:lstStyle/>
        <a:p>
          <a:endParaRPr lang="en-GB"/>
        </a:p>
      </dgm:t>
    </dgm:pt>
    <dgm:pt modelId="{74E9EBF8-F387-4EBB-90FC-443907D3575D}" type="sibTrans" cxnId="{A971C3E0-9313-4D9B-9442-FE8A5C7E422D}">
      <dgm:prSet/>
      <dgm:spPr/>
      <dgm:t>
        <a:bodyPr/>
        <a:lstStyle/>
        <a:p>
          <a:endParaRPr lang="en-GB"/>
        </a:p>
      </dgm:t>
    </dgm:pt>
    <dgm:pt modelId="{39817019-409E-41D7-B391-BC93E73A45FA}">
      <dgm:prSet phldrT="[Texto]"/>
      <dgm:spPr>
        <a:solidFill>
          <a:srgbClr val="D9E47B"/>
        </a:solidFill>
      </dgm:spPr>
      <dgm:t>
        <a:bodyPr/>
        <a:lstStyle/>
        <a:p>
          <a:r>
            <a:rPr lang="bg-BG" dirty="0">
              <a:solidFill>
                <a:srgbClr val="636A6F"/>
              </a:solidFill>
            </a:rPr>
            <a:t>Цел на модула</a:t>
          </a:r>
          <a:endParaRPr lang="en-GB" dirty="0">
            <a:solidFill>
              <a:srgbClr val="636A6F"/>
            </a:solidFill>
          </a:endParaRPr>
        </a:p>
      </dgm:t>
    </dgm:pt>
    <dgm:pt modelId="{417B2CCE-2785-451C-8FCA-5F46932C0CFF}" type="parTrans" cxnId="{DB567D7E-EE6C-4820-90A1-64DE2CB6EB3A}">
      <dgm:prSet/>
      <dgm:spPr/>
      <dgm:t>
        <a:bodyPr/>
        <a:lstStyle/>
        <a:p>
          <a:endParaRPr lang="en-GB"/>
        </a:p>
      </dgm:t>
    </dgm:pt>
    <dgm:pt modelId="{F31D1773-BADE-4C4B-AEAC-B24BAF8E0D34}" type="sibTrans" cxnId="{DB567D7E-EE6C-4820-90A1-64DE2CB6EB3A}">
      <dgm:prSet/>
      <dgm:spPr/>
      <dgm:t>
        <a:bodyPr/>
        <a:lstStyle/>
        <a:p>
          <a:endParaRPr lang="en-GB"/>
        </a:p>
      </dgm:t>
    </dgm:pt>
    <dgm:pt modelId="{259D01B4-CECE-4C51-836F-6596F348B9F8}">
      <dgm:prSet phldrT="[Texto]"/>
      <dgm:spPr>
        <a:solidFill>
          <a:srgbClr val="B787BC"/>
        </a:solidFill>
      </dgm:spPr>
      <dgm:t>
        <a:bodyPr/>
        <a:lstStyle/>
        <a:p>
          <a:r>
            <a:rPr lang="bg-BG" dirty="0"/>
            <a:t>Темите на модула ще подкрепят</a:t>
          </a:r>
          <a:endParaRPr lang="en-GB" dirty="0"/>
        </a:p>
      </dgm:t>
    </dgm:pt>
    <dgm:pt modelId="{7A75953C-77D0-4AD1-AAFD-0C3801870413}" type="parTrans" cxnId="{3F527026-863B-4B5F-A1E4-808CA95CC65B}">
      <dgm:prSet/>
      <dgm:spPr/>
      <dgm:t>
        <a:bodyPr/>
        <a:lstStyle/>
        <a:p>
          <a:endParaRPr lang="en-GB"/>
        </a:p>
      </dgm:t>
    </dgm:pt>
    <dgm:pt modelId="{808AA45A-9F2A-4654-89DD-F06862B198C8}" type="sibTrans" cxnId="{3F527026-863B-4B5F-A1E4-808CA95CC65B}">
      <dgm:prSet/>
      <dgm:spPr/>
      <dgm:t>
        <a:bodyPr/>
        <a:lstStyle/>
        <a:p>
          <a:endParaRPr lang="en-GB"/>
        </a:p>
      </dgm:t>
    </dgm:pt>
    <dgm:pt modelId="{8D6663A8-62A4-450C-97C2-4C8A9AC93325}">
      <dgm:prSet phldrT="[Texto]"/>
      <dgm:spPr>
        <a:solidFill>
          <a:srgbClr val="8772B3"/>
        </a:solidFill>
      </dgm:spPr>
      <dgm:t>
        <a:bodyPr/>
        <a:lstStyle/>
        <a:p>
          <a:r>
            <a:rPr lang="bg-BG" dirty="0">
              <a:solidFill>
                <a:schemeClr val="tx1"/>
              </a:solidFill>
            </a:rPr>
            <a:t>Внедряването на практики за дигитално приобщаване</a:t>
          </a:r>
          <a:endParaRPr lang="en-GB" dirty="0">
            <a:solidFill>
              <a:schemeClr val="tx1"/>
            </a:solidFill>
          </a:endParaRPr>
        </a:p>
      </dgm:t>
    </dgm:pt>
    <dgm:pt modelId="{33BC4A58-AF7B-4C97-8054-75250218D623}" type="parTrans" cxnId="{D68F544A-BE44-430B-A414-C2079D4D6472}">
      <dgm:prSet/>
      <dgm:spPr/>
      <dgm:t>
        <a:bodyPr/>
        <a:lstStyle/>
        <a:p>
          <a:endParaRPr lang="en-GB"/>
        </a:p>
      </dgm:t>
    </dgm:pt>
    <dgm:pt modelId="{5B973274-08C4-4017-91F2-783976237192}" type="sibTrans" cxnId="{D68F544A-BE44-430B-A414-C2079D4D6472}">
      <dgm:prSet/>
      <dgm:spPr/>
      <dgm:t>
        <a:bodyPr/>
        <a:lstStyle/>
        <a:p>
          <a:endParaRPr lang="en-GB"/>
        </a:p>
      </dgm:t>
    </dgm:pt>
    <dgm:pt modelId="{51C220A0-D3B8-4396-A9D8-97E8FE4CF6A2}">
      <dgm:prSet phldrT="[Texto]"/>
      <dgm:spPr>
        <a:solidFill>
          <a:srgbClr val="8772B3"/>
        </a:solidFill>
      </dgm:spPr>
      <dgm:t>
        <a:bodyPr/>
        <a:lstStyle/>
        <a:p>
          <a:r>
            <a:rPr lang="bg-BG" dirty="0">
              <a:solidFill>
                <a:schemeClr val="tx1"/>
              </a:solidFill>
            </a:rPr>
            <a:t>Балансиране на технологиите и подхода към хората</a:t>
          </a:r>
          <a:endParaRPr lang="en-GB" dirty="0">
            <a:solidFill>
              <a:schemeClr val="tx1"/>
            </a:solidFill>
          </a:endParaRPr>
        </a:p>
      </dgm:t>
    </dgm:pt>
    <dgm:pt modelId="{54479107-8514-4928-A716-6825D013B142}" type="parTrans" cxnId="{4100C86F-ADD8-470E-ACB1-403439363BF4}">
      <dgm:prSet/>
      <dgm:spPr/>
      <dgm:t>
        <a:bodyPr/>
        <a:lstStyle/>
        <a:p>
          <a:endParaRPr lang="en-GB"/>
        </a:p>
      </dgm:t>
    </dgm:pt>
    <dgm:pt modelId="{658CA774-7790-401F-AB32-2989199AC8BE}" type="sibTrans" cxnId="{4100C86F-ADD8-470E-ACB1-403439363BF4}">
      <dgm:prSet/>
      <dgm:spPr/>
      <dgm:t>
        <a:bodyPr/>
        <a:lstStyle/>
        <a:p>
          <a:endParaRPr lang="en-GB"/>
        </a:p>
      </dgm:t>
    </dgm:pt>
    <dgm:pt modelId="{470003E5-DF0F-4D08-8FF9-557DF50DECDF}" type="pres">
      <dgm:prSet presAssocID="{9EB66FEB-8DBF-4ADB-A32F-4A0230F2D158}" presName="mainComposite" presStyleCnt="0">
        <dgm:presLayoutVars>
          <dgm:chPref val="1"/>
          <dgm:dir/>
          <dgm:animOne val="branch"/>
          <dgm:animLvl val="lvl"/>
          <dgm:resizeHandles val="exact"/>
        </dgm:presLayoutVars>
      </dgm:prSet>
      <dgm:spPr/>
    </dgm:pt>
    <dgm:pt modelId="{21FFBD87-7E67-42F6-A8AF-9941C28594A5}" type="pres">
      <dgm:prSet presAssocID="{9EB66FEB-8DBF-4ADB-A32F-4A0230F2D158}" presName="hierFlow" presStyleCnt="0"/>
      <dgm:spPr/>
    </dgm:pt>
    <dgm:pt modelId="{5E566A4C-8156-459C-9B52-EDA9310A5378}" type="pres">
      <dgm:prSet presAssocID="{9EB66FEB-8DBF-4ADB-A32F-4A0230F2D158}" presName="firstBuf" presStyleCnt="0"/>
      <dgm:spPr/>
    </dgm:pt>
    <dgm:pt modelId="{D247E8D4-0681-438D-A339-D714ADCEE1A3}" type="pres">
      <dgm:prSet presAssocID="{9EB66FEB-8DBF-4ADB-A32F-4A0230F2D158}" presName="hierChild1" presStyleCnt="0">
        <dgm:presLayoutVars>
          <dgm:chPref val="1"/>
          <dgm:animOne val="branch"/>
          <dgm:animLvl val="lvl"/>
        </dgm:presLayoutVars>
      </dgm:prSet>
      <dgm:spPr/>
    </dgm:pt>
    <dgm:pt modelId="{E7807CE2-5EBC-42E4-A97D-DA636A5B7A98}" type="pres">
      <dgm:prSet presAssocID="{4874B5E2-7284-4E1C-8809-74277D82153D}" presName="Name14" presStyleCnt="0"/>
      <dgm:spPr/>
    </dgm:pt>
    <dgm:pt modelId="{48010919-6028-4306-AB52-563D7B6BBA46}" type="pres">
      <dgm:prSet presAssocID="{4874B5E2-7284-4E1C-8809-74277D82153D}" presName="level1Shape" presStyleLbl="node0" presStyleIdx="0" presStyleCnt="1" custScaleX="377439">
        <dgm:presLayoutVars>
          <dgm:chPref val="3"/>
        </dgm:presLayoutVars>
      </dgm:prSet>
      <dgm:spPr/>
    </dgm:pt>
    <dgm:pt modelId="{762D830C-9794-4D78-AAB4-3B39C0785A53}" type="pres">
      <dgm:prSet presAssocID="{4874B5E2-7284-4E1C-8809-74277D82153D}" presName="hierChild2" presStyleCnt="0"/>
      <dgm:spPr/>
    </dgm:pt>
    <dgm:pt modelId="{12E17931-5097-4AD0-9397-EF16E0145FE1}" type="pres">
      <dgm:prSet presAssocID="{6A2ABDDA-0CC2-4A4D-9CE2-CDED44259E58}" presName="Name19" presStyleLbl="parChTrans1D2" presStyleIdx="0" presStyleCnt="1"/>
      <dgm:spPr/>
    </dgm:pt>
    <dgm:pt modelId="{2C4CD0E0-A42D-43D4-A615-71099F04BE80}" type="pres">
      <dgm:prSet presAssocID="{31753434-CD32-44EA-A60E-EDA5D1BCE8C6}" presName="Name21" presStyleCnt="0"/>
      <dgm:spPr/>
    </dgm:pt>
    <dgm:pt modelId="{24A6B4C9-804E-4ECB-90D3-6D59D7EAEEEE}" type="pres">
      <dgm:prSet presAssocID="{31753434-CD32-44EA-A60E-EDA5D1BCE8C6}" presName="level2Shape" presStyleLbl="node2" presStyleIdx="0" presStyleCnt="1" custScaleX="341821" custLinFactNeighborX="-656" custLinFactNeighborY="1221"/>
      <dgm:spPr/>
    </dgm:pt>
    <dgm:pt modelId="{CC496B93-8FCE-42A7-9FAF-2890D98BCF76}" type="pres">
      <dgm:prSet presAssocID="{31753434-CD32-44EA-A60E-EDA5D1BCE8C6}" presName="hierChild3" presStyleCnt="0"/>
      <dgm:spPr/>
    </dgm:pt>
    <dgm:pt modelId="{13154D51-57FE-4488-9F2A-7440679B3E8E}" type="pres">
      <dgm:prSet presAssocID="{A2CB54D4-6B91-4635-9110-BD18DFC54F0B}" presName="Name19" presStyleLbl="parChTrans1D3" presStyleIdx="0" presStyleCnt="4"/>
      <dgm:spPr/>
    </dgm:pt>
    <dgm:pt modelId="{43449829-C916-4FFD-AFA2-CD0B90AE7C67}" type="pres">
      <dgm:prSet presAssocID="{8582C5FD-C4C7-425D-8587-E4E5F6CBC215}" presName="Name21" presStyleCnt="0"/>
      <dgm:spPr/>
    </dgm:pt>
    <dgm:pt modelId="{C5EE0AE9-6FAB-4081-BC87-3871E9A86188}" type="pres">
      <dgm:prSet presAssocID="{8582C5FD-C4C7-425D-8587-E4E5F6CBC215}" presName="level2Shape" presStyleLbl="node3" presStyleIdx="0" presStyleCnt="4"/>
      <dgm:spPr/>
    </dgm:pt>
    <dgm:pt modelId="{3F49AAC9-481F-465E-A172-08FC750E90C8}" type="pres">
      <dgm:prSet presAssocID="{8582C5FD-C4C7-425D-8587-E4E5F6CBC215}" presName="hierChild3" presStyleCnt="0"/>
      <dgm:spPr/>
    </dgm:pt>
    <dgm:pt modelId="{0346B93C-C9AD-4E53-BC44-9F0C46D110FA}" type="pres">
      <dgm:prSet presAssocID="{9228AA91-5E0A-4DD6-9520-A19D2648F433}" presName="Name19" presStyleLbl="parChTrans1D3" presStyleIdx="1" presStyleCnt="4"/>
      <dgm:spPr/>
    </dgm:pt>
    <dgm:pt modelId="{E225868E-B890-46CA-B068-97E8575620A2}" type="pres">
      <dgm:prSet presAssocID="{181D2C99-DD31-472D-8601-6B5E4ECC29C1}" presName="Name21" presStyleCnt="0"/>
      <dgm:spPr/>
    </dgm:pt>
    <dgm:pt modelId="{377FC760-098B-4A14-BEF5-35AF9D4364E9}" type="pres">
      <dgm:prSet presAssocID="{181D2C99-DD31-472D-8601-6B5E4ECC29C1}" presName="level2Shape" presStyleLbl="node3" presStyleIdx="1" presStyleCnt="4"/>
      <dgm:spPr/>
    </dgm:pt>
    <dgm:pt modelId="{9326BADB-6781-47F6-B3DF-68BFD9749706}" type="pres">
      <dgm:prSet presAssocID="{181D2C99-DD31-472D-8601-6B5E4ECC29C1}" presName="hierChild3" presStyleCnt="0"/>
      <dgm:spPr/>
    </dgm:pt>
    <dgm:pt modelId="{405122E3-9E13-45CD-99C6-205E207D01E9}" type="pres">
      <dgm:prSet presAssocID="{33BC4A58-AF7B-4C97-8054-75250218D623}" presName="Name19" presStyleLbl="parChTrans1D3" presStyleIdx="2" presStyleCnt="4"/>
      <dgm:spPr/>
    </dgm:pt>
    <dgm:pt modelId="{D79EE023-FAD1-4360-BC88-848F1B0FBFC8}" type="pres">
      <dgm:prSet presAssocID="{8D6663A8-62A4-450C-97C2-4C8A9AC93325}" presName="Name21" presStyleCnt="0"/>
      <dgm:spPr/>
    </dgm:pt>
    <dgm:pt modelId="{AB28E440-4794-46A0-B3D2-A651D42A9EA7}" type="pres">
      <dgm:prSet presAssocID="{8D6663A8-62A4-450C-97C2-4C8A9AC93325}" presName="level2Shape" presStyleLbl="node3" presStyleIdx="2" presStyleCnt="4"/>
      <dgm:spPr/>
    </dgm:pt>
    <dgm:pt modelId="{296C742E-6520-4EB0-9B17-89DD21DB787D}" type="pres">
      <dgm:prSet presAssocID="{8D6663A8-62A4-450C-97C2-4C8A9AC93325}" presName="hierChild3" presStyleCnt="0"/>
      <dgm:spPr/>
    </dgm:pt>
    <dgm:pt modelId="{CF96EF7F-215F-4F2A-886C-3CB36C0C3DE3}" type="pres">
      <dgm:prSet presAssocID="{54479107-8514-4928-A716-6825D013B142}" presName="Name19" presStyleLbl="parChTrans1D3" presStyleIdx="3" presStyleCnt="4"/>
      <dgm:spPr/>
    </dgm:pt>
    <dgm:pt modelId="{8A12EDD8-6A6E-42EC-A4A8-B766326A4DB4}" type="pres">
      <dgm:prSet presAssocID="{51C220A0-D3B8-4396-A9D8-97E8FE4CF6A2}" presName="Name21" presStyleCnt="0"/>
      <dgm:spPr/>
    </dgm:pt>
    <dgm:pt modelId="{9C0EAF7B-380D-4512-B767-2B5DC005D054}" type="pres">
      <dgm:prSet presAssocID="{51C220A0-D3B8-4396-A9D8-97E8FE4CF6A2}" presName="level2Shape" presStyleLbl="node3" presStyleIdx="3" presStyleCnt="4"/>
      <dgm:spPr/>
    </dgm:pt>
    <dgm:pt modelId="{BD9A6031-57DD-486F-8DB7-673B66A02C00}" type="pres">
      <dgm:prSet presAssocID="{51C220A0-D3B8-4396-A9D8-97E8FE4CF6A2}" presName="hierChild3" presStyleCnt="0"/>
      <dgm:spPr/>
    </dgm:pt>
    <dgm:pt modelId="{E5551F29-49F3-43EF-A971-4550EB644B93}" type="pres">
      <dgm:prSet presAssocID="{9EB66FEB-8DBF-4ADB-A32F-4A0230F2D158}" presName="bgShapesFlow" presStyleCnt="0"/>
      <dgm:spPr/>
    </dgm:pt>
    <dgm:pt modelId="{77DA572E-A2DB-403C-841B-74B7968D85C7}" type="pres">
      <dgm:prSet presAssocID="{22AC160E-CCE3-4E82-A3DD-BDC468B2AE2B}" presName="rectComp" presStyleCnt="0"/>
      <dgm:spPr/>
    </dgm:pt>
    <dgm:pt modelId="{F629E066-2E61-423B-9886-B7D7D8117A17}" type="pres">
      <dgm:prSet presAssocID="{22AC160E-CCE3-4E82-A3DD-BDC468B2AE2B}" presName="bgRect" presStyleLbl="bgShp" presStyleIdx="0" presStyleCnt="3" custLinFactNeighborY="-2006"/>
      <dgm:spPr/>
    </dgm:pt>
    <dgm:pt modelId="{A5D3DDDB-A6F2-4417-B9E3-0A9715376D0F}" type="pres">
      <dgm:prSet presAssocID="{22AC160E-CCE3-4E82-A3DD-BDC468B2AE2B}" presName="bgRectTx" presStyleLbl="bgShp" presStyleIdx="0" presStyleCnt="3">
        <dgm:presLayoutVars>
          <dgm:bulletEnabled val="1"/>
        </dgm:presLayoutVars>
      </dgm:prSet>
      <dgm:spPr/>
    </dgm:pt>
    <dgm:pt modelId="{9E6CE2F6-7C4A-45CF-A1A5-6CF5D0096C1E}" type="pres">
      <dgm:prSet presAssocID="{22AC160E-CCE3-4E82-A3DD-BDC468B2AE2B}" presName="spComp" presStyleCnt="0"/>
      <dgm:spPr/>
    </dgm:pt>
    <dgm:pt modelId="{45BEA215-F251-4814-B1CC-17A4110ACCCD}" type="pres">
      <dgm:prSet presAssocID="{22AC160E-CCE3-4E82-A3DD-BDC468B2AE2B}" presName="vSp" presStyleCnt="0"/>
      <dgm:spPr/>
    </dgm:pt>
    <dgm:pt modelId="{D1CAADF3-38F8-4828-BF4F-833F0A8388E9}" type="pres">
      <dgm:prSet presAssocID="{39817019-409E-41D7-B391-BC93E73A45FA}" presName="rectComp" presStyleCnt="0"/>
      <dgm:spPr/>
    </dgm:pt>
    <dgm:pt modelId="{439263C4-0D62-4086-B374-0DC3D9EC0BEE}" type="pres">
      <dgm:prSet presAssocID="{39817019-409E-41D7-B391-BC93E73A45FA}" presName="bgRect" presStyleLbl="bgShp" presStyleIdx="1" presStyleCnt="3"/>
      <dgm:spPr/>
    </dgm:pt>
    <dgm:pt modelId="{A05CF8F2-2461-4EAD-985A-F4E0B3416CAC}" type="pres">
      <dgm:prSet presAssocID="{39817019-409E-41D7-B391-BC93E73A45FA}" presName="bgRectTx" presStyleLbl="bgShp" presStyleIdx="1" presStyleCnt="3">
        <dgm:presLayoutVars>
          <dgm:bulletEnabled val="1"/>
        </dgm:presLayoutVars>
      </dgm:prSet>
      <dgm:spPr/>
    </dgm:pt>
    <dgm:pt modelId="{91D5BA9E-FF4E-4748-8797-05C21CCFF64D}" type="pres">
      <dgm:prSet presAssocID="{39817019-409E-41D7-B391-BC93E73A45FA}" presName="spComp" presStyleCnt="0"/>
      <dgm:spPr/>
    </dgm:pt>
    <dgm:pt modelId="{32C86B50-4B5C-41BA-A0A2-D3E0B5F15112}" type="pres">
      <dgm:prSet presAssocID="{39817019-409E-41D7-B391-BC93E73A45FA}" presName="vSp" presStyleCnt="0"/>
      <dgm:spPr/>
    </dgm:pt>
    <dgm:pt modelId="{CDAE8140-58DC-4CB0-BDB0-D90A3C5D7B14}" type="pres">
      <dgm:prSet presAssocID="{259D01B4-CECE-4C51-836F-6596F348B9F8}" presName="rectComp" presStyleCnt="0"/>
      <dgm:spPr/>
    </dgm:pt>
    <dgm:pt modelId="{EF7AC510-944C-49CC-A1B7-80408B76C019}" type="pres">
      <dgm:prSet presAssocID="{259D01B4-CECE-4C51-836F-6596F348B9F8}" presName="bgRect" presStyleLbl="bgShp" presStyleIdx="2" presStyleCnt="3"/>
      <dgm:spPr/>
    </dgm:pt>
    <dgm:pt modelId="{0501B438-0680-4CCA-9CA6-169727876D11}" type="pres">
      <dgm:prSet presAssocID="{259D01B4-CECE-4C51-836F-6596F348B9F8}" presName="bgRectTx" presStyleLbl="bgShp" presStyleIdx="2" presStyleCnt="3">
        <dgm:presLayoutVars>
          <dgm:bulletEnabled val="1"/>
        </dgm:presLayoutVars>
      </dgm:prSet>
      <dgm:spPr/>
    </dgm:pt>
  </dgm:ptLst>
  <dgm:cxnLst>
    <dgm:cxn modelId="{D70C1A00-63A3-4EC8-BEAE-215FC28E559E}" type="presOf" srcId="{8D6663A8-62A4-450C-97C2-4C8A9AC93325}" destId="{AB28E440-4794-46A0-B3D2-A651D42A9EA7}" srcOrd="0" destOrd="0" presId="urn:microsoft.com/office/officeart/2005/8/layout/hierarchy6"/>
    <dgm:cxn modelId="{83D8D104-57F4-4948-AF25-830FC0D4D011}" type="presOf" srcId="{39817019-409E-41D7-B391-BC93E73A45FA}" destId="{A05CF8F2-2461-4EAD-985A-F4E0B3416CAC}" srcOrd="1" destOrd="0" presId="urn:microsoft.com/office/officeart/2005/8/layout/hierarchy6"/>
    <dgm:cxn modelId="{49171616-67CF-47AA-96C8-FDFA2D344484}" type="presOf" srcId="{39817019-409E-41D7-B391-BC93E73A45FA}" destId="{439263C4-0D62-4086-B374-0DC3D9EC0BEE}" srcOrd="0" destOrd="0" presId="urn:microsoft.com/office/officeart/2005/8/layout/hierarchy6"/>
    <dgm:cxn modelId="{3F527026-863B-4B5F-A1E4-808CA95CC65B}" srcId="{9EB66FEB-8DBF-4ADB-A32F-4A0230F2D158}" destId="{259D01B4-CECE-4C51-836F-6596F348B9F8}" srcOrd="3" destOrd="0" parTransId="{7A75953C-77D0-4AD1-AAFD-0C3801870413}" sibTransId="{808AA45A-9F2A-4654-89DD-F06862B198C8}"/>
    <dgm:cxn modelId="{95F4192D-B55D-4E2A-8EE0-BA1E78F55CD8}" type="presOf" srcId="{181D2C99-DD31-472D-8601-6B5E4ECC29C1}" destId="{377FC760-098B-4A14-BEF5-35AF9D4364E9}" srcOrd="0" destOrd="0" presId="urn:microsoft.com/office/officeart/2005/8/layout/hierarchy6"/>
    <dgm:cxn modelId="{D68F544A-BE44-430B-A414-C2079D4D6472}" srcId="{31753434-CD32-44EA-A60E-EDA5D1BCE8C6}" destId="{8D6663A8-62A4-450C-97C2-4C8A9AC93325}" srcOrd="2" destOrd="0" parTransId="{33BC4A58-AF7B-4C97-8054-75250218D623}" sibTransId="{5B973274-08C4-4017-91F2-783976237192}"/>
    <dgm:cxn modelId="{0B54BD4C-634F-4C61-84FF-C13C32006CAC}" type="presOf" srcId="{22AC160E-CCE3-4E82-A3DD-BDC468B2AE2B}" destId="{A5D3DDDB-A6F2-4417-B9E3-0A9715376D0F}" srcOrd="1" destOrd="0" presId="urn:microsoft.com/office/officeart/2005/8/layout/hierarchy6"/>
    <dgm:cxn modelId="{5520464D-C336-4033-98A7-EE86D739A0D5}" type="presOf" srcId="{6A2ABDDA-0CC2-4A4D-9CE2-CDED44259E58}" destId="{12E17931-5097-4AD0-9397-EF16E0145FE1}" srcOrd="0" destOrd="0" presId="urn:microsoft.com/office/officeart/2005/8/layout/hierarchy6"/>
    <dgm:cxn modelId="{4100C86F-ADD8-470E-ACB1-403439363BF4}" srcId="{31753434-CD32-44EA-A60E-EDA5D1BCE8C6}" destId="{51C220A0-D3B8-4396-A9D8-97E8FE4CF6A2}" srcOrd="3" destOrd="0" parTransId="{54479107-8514-4928-A716-6825D013B142}" sibTransId="{658CA774-7790-401F-AB32-2989199AC8BE}"/>
    <dgm:cxn modelId="{B6572B70-6A72-49FE-909E-CCFCF313A526}" type="presOf" srcId="{51C220A0-D3B8-4396-A9D8-97E8FE4CF6A2}" destId="{9C0EAF7B-380D-4512-B767-2B5DC005D054}" srcOrd="0" destOrd="0" presId="urn:microsoft.com/office/officeart/2005/8/layout/hierarchy6"/>
    <dgm:cxn modelId="{071FDB53-3A5C-4254-88AB-5364ABC77ABF}" srcId="{9EB66FEB-8DBF-4ADB-A32F-4A0230F2D158}" destId="{4874B5E2-7284-4E1C-8809-74277D82153D}" srcOrd="0" destOrd="0" parTransId="{C6D05D2D-9BE2-462B-9BA4-F86CD18F6DE1}" sibTransId="{470501F1-1ABC-4F9B-ACEA-C0497D9FFE88}"/>
    <dgm:cxn modelId="{DB567D7E-EE6C-4820-90A1-64DE2CB6EB3A}" srcId="{9EB66FEB-8DBF-4ADB-A32F-4A0230F2D158}" destId="{39817019-409E-41D7-B391-BC93E73A45FA}" srcOrd="2" destOrd="0" parTransId="{417B2CCE-2785-451C-8FCA-5F46932C0CFF}" sibTransId="{F31D1773-BADE-4C4B-AEAC-B24BAF8E0D34}"/>
    <dgm:cxn modelId="{45AF4683-3B7C-4B21-BF67-184B886CACB3}" type="presOf" srcId="{4874B5E2-7284-4E1C-8809-74277D82153D}" destId="{48010919-6028-4306-AB52-563D7B6BBA46}" srcOrd="0" destOrd="0" presId="urn:microsoft.com/office/officeart/2005/8/layout/hierarchy6"/>
    <dgm:cxn modelId="{835AD583-5E82-4C1A-901F-C592E93204EB}" srcId="{31753434-CD32-44EA-A60E-EDA5D1BCE8C6}" destId="{8582C5FD-C4C7-425D-8587-E4E5F6CBC215}" srcOrd="0" destOrd="0" parTransId="{A2CB54D4-6B91-4635-9110-BD18DFC54F0B}" sibTransId="{DD59067F-D108-4E2B-A599-872864918AFE}"/>
    <dgm:cxn modelId="{7F876E89-157F-492D-AD99-524927C421C1}" type="presOf" srcId="{54479107-8514-4928-A716-6825D013B142}" destId="{CF96EF7F-215F-4F2A-886C-3CB36C0C3DE3}" srcOrd="0" destOrd="0" presId="urn:microsoft.com/office/officeart/2005/8/layout/hierarchy6"/>
    <dgm:cxn modelId="{51AD988B-AC23-4481-9BBF-66B05BA0459F}" type="presOf" srcId="{22AC160E-CCE3-4E82-A3DD-BDC468B2AE2B}" destId="{F629E066-2E61-423B-9886-B7D7D8117A17}" srcOrd="0" destOrd="0" presId="urn:microsoft.com/office/officeart/2005/8/layout/hierarchy6"/>
    <dgm:cxn modelId="{6205F396-2BEC-4488-AC1A-E653F7EEE4B3}" type="presOf" srcId="{259D01B4-CECE-4C51-836F-6596F348B9F8}" destId="{0501B438-0680-4CCA-9CA6-169727876D11}" srcOrd="1" destOrd="0" presId="urn:microsoft.com/office/officeart/2005/8/layout/hierarchy6"/>
    <dgm:cxn modelId="{3E44C698-9D65-4470-89DB-6D09A7E6A71A}" type="presOf" srcId="{9EB66FEB-8DBF-4ADB-A32F-4A0230F2D158}" destId="{470003E5-DF0F-4D08-8FF9-557DF50DECDF}" srcOrd="0" destOrd="0" presId="urn:microsoft.com/office/officeart/2005/8/layout/hierarchy6"/>
    <dgm:cxn modelId="{08A0A39E-F175-46B8-A8CC-36458821A4EC}" type="presOf" srcId="{9228AA91-5E0A-4DD6-9520-A19D2648F433}" destId="{0346B93C-C9AD-4E53-BC44-9F0C46D110FA}" srcOrd="0" destOrd="0" presId="urn:microsoft.com/office/officeart/2005/8/layout/hierarchy6"/>
    <dgm:cxn modelId="{384E44AC-339A-4F8B-81CE-669FC4EAC37F}" type="presOf" srcId="{8582C5FD-C4C7-425D-8587-E4E5F6CBC215}" destId="{C5EE0AE9-6FAB-4081-BC87-3871E9A86188}" srcOrd="0" destOrd="0" presId="urn:microsoft.com/office/officeart/2005/8/layout/hierarchy6"/>
    <dgm:cxn modelId="{E2E0B9D5-8334-45F4-9F6F-A786DE5EB607}" srcId="{31753434-CD32-44EA-A60E-EDA5D1BCE8C6}" destId="{181D2C99-DD31-472D-8601-6B5E4ECC29C1}" srcOrd="1" destOrd="0" parTransId="{9228AA91-5E0A-4DD6-9520-A19D2648F433}" sibTransId="{AB81B783-902E-4FCC-BBC4-19F22BB1BC3B}"/>
    <dgm:cxn modelId="{335427D9-621D-47AC-BCE7-6F6057EB64B2}" type="presOf" srcId="{A2CB54D4-6B91-4635-9110-BD18DFC54F0B}" destId="{13154D51-57FE-4488-9F2A-7440679B3E8E}" srcOrd="0" destOrd="0" presId="urn:microsoft.com/office/officeart/2005/8/layout/hierarchy6"/>
    <dgm:cxn modelId="{D57FB0DB-0F71-4801-9673-83FAD2344F50}" type="presOf" srcId="{259D01B4-CECE-4C51-836F-6596F348B9F8}" destId="{EF7AC510-944C-49CC-A1B7-80408B76C019}" srcOrd="0" destOrd="0" presId="urn:microsoft.com/office/officeart/2005/8/layout/hierarchy6"/>
    <dgm:cxn modelId="{5225EADC-D7CD-4FFE-B48C-D54090CCA104}" type="presOf" srcId="{31753434-CD32-44EA-A60E-EDA5D1BCE8C6}" destId="{24A6B4C9-804E-4ECB-90D3-6D59D7EAEEEE}" srcOrd="0" destOrd="0" presId="urn:microsoft.com/office/officeart/2005/8/layout/hierarchy6"/>
    <dgm:cxn modelId="{A971C3E0-9313-4D9B-9442-FE8A5C7E422D}" srcId="{9EB66FEB-8DBF-4ADB-A32F-4A0230F2D158}" destId="{22AC160E-CCE3-4E82-A3DD-BDC468B2AE2B}" srcOrd="1" destOrd="0" parTransId="{97399F07-1CB7-4FE2-902A-3F51FDA959A4}" sibTransId="{74E9EBF8-F387-4EBB-90FC-443907D3575D}"/>
    <dgm:cxn modelId="{E7167AEE-369F-42CC-BB25-506D2BA431CC}" srcId="{4874B5E2-7284-4E1C-8809-74277D82153D}" destId="{31753434-CD32-44EA-A60E-EDA5D1BCE8C6}" srcOrd="0" destOrd="0" parTransId="{6A2ABDDA-0CC2-4A4D-9CE2-CDED44259E58}" sibTransId="{E2DC97E5-A9D1-431F-8790-E157432DF37F}"/>
    <dgm:cxn modelId="{E65C92F6-5EDD-41A8-9C37-E09E6668F366}" type="presOf" srcId="{33BC4A58-AF7B-4C97-8054-75250218D623}" destId="{405122E3-9E13-45CD-99C6-205E207D01E9}" srcOrd="0" destOrd="0" presId="urn:microsoft.com/office/officeart/2005/8/layout/hierarchy6"/>
    <dgm:cxn modelId="{59D383E0-2020-4CCA-8CA4-C300132782A8}" type="presParOf" srcId="{470003E5-DF0F-4D08-8FF9-557DF50DECDF}" destId="{21FFBD87-7E67-42F6-A8AF-9941C28594A5}" srcOrd="0" destOrd="0" presId="urn:microsoft.com/office/officeart/2005/8/layout/hierarchy6"/>
    <dgm:cxn modelId="{2053E0B3-7673-4D16-8D5E-A6B84D3990CD}" type="presParOf" srcId="{21FFBD87-7E67-42F6-A8AF-9941C28594A5}" destId="{5E566A4C-8156-459C-9B52-EDA9310A5378}" srcOrd="0" destOrd="0" presId="urn:microsoft.com/office/officeart/2005/8/layout/hierarchy6"/>
    <dgm:cxn modelId="{230067F7-81D4-4DB4-A6C2-5B5E3B9FFA69}" type="presParOf" srcId="{21FFBD87-7E67-42F6-A8AF-9941C28594A5}" destId="{D247E8D4-0681-438D-A339-D714ADCEE1A3}" srcOrd="1" destOrd="0" presId="urn:microsoft.com/office/officeart/2005/8/layout/hierarchy6"/>
    <dgm:cxn modelId="{4BCCFD80-A860-4B0F-80D7-12775EDB235F}" type="presParOf" srcId="{D247E8D4-0681-438D-A339-D714ADCEE1A3}" destId="{E7807CE2-5EBC-42E4-A97D-DA636A5B7A98}" srcOrd="0" destOrd="0" presId="urn:microsoft.com/office/officeart/2005/8/layout/hierarchy6"/>
    <dgm:cxn modelId="{C146C584-100B-457F-B7FD-1BFC7FC35000}" type="presParOf" srcId="{E7807CE2-5EBC-42E4-A97D-DA636A5B7A98}" destId="{48010919-6028-4306-AB52-563D7B6BBA46}" srcOrd="0" destOrd="0" presId="urn:microsoft.com/office/officeart/2005/8/layout/hierarchy6"/>
    <dgm:cxn modelId="{F4B74313-F5FB-41A5-9026-7E6D7CAD51FE}" type="presParOf" srcId="{E7807CE2-5EBC-42E4-A97D-DA636A5B7A98}" destId="{762D830C-9794-4D78-AAB4-3B39C0785A53}" srcOrd="1" destOrd="0" presId="urn:microsoft.com/office/officeart/2005/8/layout/hierarchy6"/>
    <dgm:cxn modelId="{7F1422F1-FDC0-4FBC-98DE-2F75A95C8F44}" type="presParOf" srcId="{762D830C-9794-4D78-AAB4-3B39C0785A53}" destId="{12E17931-5097-4AD0-9397-EF16E0145FE1}" srcOrd="0" destOrd="0" presId="urn:microsoft.com/office/officeart/2005/8/layout/hierarchy6"/>
    <dgm:cxn modelId="{988F0A08-B578-4B03-A231-B254C156D16C}" type="presParOf" srcId="{762D830C-9794-4D78-AAB4-3B39C0785A53}" destId="{2C4CD0E0-A42D-43D4-A615-71099F04BE80}" srcOrd="1" destOrd="0" presId="urn:microsoft.com/office/officeart/2005/8/layout/hierarchy6"/>
    <dgm:cxn modelId="{8CC4B098-A0EE-4139-B1B7-E566A12F1651}" type="presParOf" srcId="{2C4CD0E0-A42D-43D4-A615-71099F04BE80}" destId="{24A6B4C9-804E-4ECB-90D3-6D59D7EAEEEE}" srcOrd="0" destOrd="0" presId="urn:microsoft.com/office/officeart/2005/8/layout/hierarchy6"/>
    <dgm:cxn modelId="{923B171D-4AF9-4E02-8F90-0574A6C5CD95}" type="presParOf" srcId="{2C4CD0E0-A42D-43D4-A615-71099F04BE80}" destId="{CC496B93-8FCE-42A7-9FAF-2890D98BCF76}" srcOrd="1" destOrd="0" presId="urn:microsoft.com/office/officeart/2005/8/layout/hierarchy6"/>
    <dgm:cxn modelId="{18571486-57B7-4E31-ACC7-5C5A11E9B640}" type="presParOf" srcId="{CC496B93-8FCE-42A7-9FAF-2890D98BCF76}" destId="{13154D51-57FE-4488-9F2A-7440679B3E8E}" srcOrd="0" destOrd="0" presId="urn:microsoft.com/office/officeart/2005/8/layout/hierarchy6"/>
    <dgm:cxn modelId="{7422990B-F46B-4A42-99A1-0612DA81812F}" type="presParOf" srcId="{CC496B93-8FCE-42A7-9FAF-2890D98BCF76}" destId="{43449829-C916-4FFD-AFA2-CD0B90AE7C67}" srcOrd="1" destOrd="0" presId="urn:microsoft.com/office/officeart/2005/8/layout/hierarchy6"/>
    <dgm:cxn modelId="{2D71E208-73FA-4DCA-86EA-239E0CEE069C}" type="presParOf" srcId="{43449829-C916-4FFD-AFA2-CD0B90AE7C67}" destId="{C5EE0AE9-6FAB-4081-BC87-3871E9A86188}" srcOrd="0" destOrd="0" presId="urn:microsoft.com/office/officeart/2005/8/layout/hierarchy6"/>
    <dgm:cxn modelId="{C0CE1601-8BCB-4EF6-A682-03EA6F4DDC38}" type="presParOf" srcId="{43449829-C916-4FFD-AFA2-CD0B90AE7C67}" destId="{3F49AAC9-481F-465E-A172-08FC750E90C8}" srcOrd="1" destOrd="0" presId="urn:microsoft.com/office/officeart/2005/8/layout/hierarchy6"/>
    <dgm:cxn modelId="{92C77A8D-9C03-4B69-BF7E-799DF4EF06E8}" type="presParOf" srcId="{CC496B93-8FCE-42A7-9FAF-2890D98BCF76}" destId="{0346B93C-C9AD-4E53-BC44-9F0C46D110FA}" srcOrd="2" destOrd="0" presId="urn:microsoft.com/office/officeart/2005/8/layout/hierarchy6"/>
    <dgm:cxn modelId="{DD1D0A56-068C-49B5-BB27-05246142F6DF}" type="presParOf" srcId="{CC496B93-8FCE-42A7-9FAF-2890D98BCF76}" destId="{E225868E-B890-46CA-B068-97E8575620A2}" srcOrd="3" destOrd="0" presId="urn:microsoft.com/office/officeart/2005/8/layout/hierarchy6"/>
    <dgm:cxn modelId="{277B8A64-9A66-4578-A7A8-F937078DCDA9}" type="presParOf" srcId="{E225868E-B890-46CA-B068-97E8575620A2}" destId="{377FC760-098B-4A14-BEF5-35AF9D4364E9}" srcOrd="0" destOrd="0" presId="urn:microsoft.com/office/officeart/2005/8/layout/hierarchy6"/>
    <dgm:cxn modelId="{E586F2D8-3A68-4F2D-8303-183F3F0E29A3}" type="presParOf" srcId="{E225868E-B890-46CA-B068-97E8575620A2}" destId="{9326BADB-6781-47F6-B3DF-68BFD9749706}" srcOrd="1" destOrd="0" presId="urn:microsoft.com/office/officeart/2005/8/layout/hierarchy6"/>
    <dgm:cxn modelId="{D08C64D2-0A32-45E5-B35E-55AFCF351377}" type="presParOf" srcId="{CC496B93-8FCE-42A7-9FAF-2890D98BCF76}" destId="{405122E3-9E13-45CD-99C6-205E207D01E9}" srcOrd="4" destOrd="0" presId="urn:microsoft.com/office/officeart/2005/8/layout/hierarchy6"/>
    <dgm:cxn modelId="{48C6E349-E697-4AD6-8F52-8233FE7F44BA}" type="presParOf" srcId="{CC496B93-8FCE-42A7-9FAF-2890D98BCF76}" destId="{D79EE023-FAD1-4360-BC88-848F1B0FBFC8}" srcOrd="5" destOrd="0" presId="urn:microsoft.com/office/officeart/2005/8/layout/hierarchy6"/>
    <dgm:cxn modelId="{0205E211-9723-445F-AB64-774FAA9FEB00}" type="presParOf" srcId="{D79EE023-FAD1-4360-BC88-848F1B0FBFC8}" destId="{AB28E440-4794-46A0-B3D2-A651D42A9EA7}" srcOrd="0" destOrd="0" presId="urn:microsoft.com/office/officeart/2005/8/layout/hierarchy6"/>
    <dgm:cxn modelId="{EA07C74A-A2B9-4A70-9412-30B0D64D4B79}" type="presParOf" srcId="{D79EE023-FAD1-4360-BC88-848F1B0FBFC8}" destId="{296C742E-6520-4EB0-9B17-89DD21DB787D}" srcOrd="1" destOrd="0" presId="urn:microsoft.com/office/officeart/2005/8/layout/hierarchy6"/>
    <dgm:cxn modelId="{48DEDA8B-29D2-41F7-A061-888050FF0B0C}" type="presParOf" srcId="{CC496B93-8FCE-42A7-9FAF-2890D98BCF76}" destId="{CF96EF7F-215F-4F2A-886C-3CB36C0C3DE3}" srcOrd="6" destOrd="0" presId="urn:microsoft.com/office/officeart/2005/8/layout/hierarchy6"/>
    <dgm:cxn modelId="{635DBE14-3DDB-4392-AAEA-DFC96AF9EBEE}" type="presParOf" srcId="{CC496B93-8FCE-42A7-9FAF-2890D98BCF76}" destId="{8A12EDD8-6A6E-42EC-A4A8-B766326A4DB4}" srcOrd="7" destOrd="0" presId="urn:microsoft.com/office/officeart/2005/8/layout/hierarchy6"/>
    <dgm:cxn modelId="{F56CC3B6-E5BB-4909-9E0B-0B73DE729D12}" type="presParOf" srcId="{8A12EDD8-6A6E-42EC-A4A8-B766326A4DB4}" destId="{9C0EAF7B-380D-4512-B767-2B5DC005D054}" srcOrd="0" destOrd="0" presId="urn:microsoft.com/office/officeart/2005/8/layout/hierarchy6"/>
    <dgm:cxn modelId="{3EC195FC-D61D-451E-9B4F-C67ED4A169A8}" type="presParOf" srcId="{8A12EDD8-6A6E-42EC-A4A8-B766326A4DB4}" destId="{BD9A6031-57DD-486F-8DB7-673B66A02C00}" srcOrd="1" destOrd="0" presId="urn:microsoft.com/office/officeart/2005/8/layout/hierarchy6"/>
    <dgm:cxn modelId="{91F38B57-E645-4F21-98EC-8ABE8FD5961A}" type="presParOf" srcId="{470003E5-DF0F-4D08-8FF9-557DF50DECDF}" destId="{E5551F29-49F3-43EF-A971-4550EB644B93}" srcOrd="1" destOrd="0" presId="urn:microsoft.com/office/officeart/2005/8/layout/hierarchy6"/>
    <dgm:cxn modelId="{473CDC9F-D455-4F4A-9238-16DC64DFFF29}" type="presParOf" srcId="{E5551F29-49F3-43EF-A971-4550EB644B93}" destId="{77DA572E-A2DB-403C-841B-74B7968D85C7}" srcOrd="0" destOrd="0" presId="urn:microsoft.com/office/officeart/2005/8/layout/hierarchy6"/>
    <dgm:cxn modelId="{B9C2DB1E-07E0-4663-8E61-5E7FBC56FC5A}" type="presParOf" srcId="{77DA572E-A2DB-403C-841B-74B7968D85C7}" destId="{F629E066-2E61-423B-9886-B7D7D8117A17}" srcOrd="0" destOrd="0" presId="urn:microsoft.com/office/officeart/2005/8/layout/hierarchy6"/>
    <dgm:cxn modelId="{91318EEA-DFB3-457F-986D-FB387BB2AA02}" type="presParOf" srcId="{77DA572E-A2DB-403C-841B-74B7968D85C7}" destId="{A5D3DDDB-A6F2-4417-B9E3-0A9715376D0F}" srcOrd="1" destOrd="0" presId="urn:microsoft.com/office/officeart/2005/8/layout/hierarchy6"/>
    <dgm:cxn modelId="{549FBF28-B133-4E52-A42B-9191E075A730}" type="presParOf" srcId="{E5551F29-49F3-43EF-A971-4550EB644B93}" destId="{9E6CE2F6-7C4A-45CF-A1A5-6CF5D0096C1E}" srcOrd="1" destOrd="0" presId="urn:microsoft.com/office/officeart/2005/8/layout/hierarchy6"/>
    <dgm:cxn modelId="{61CA6D42-9035-4E7B-9D23-D48C34CBD1C3}" type="presParOf" srcId="{9E6CE2F6-7C4A-45CF-A1A5-6CF5D0096C1E}" destId="{45BEA215-F251-4814-B1CC-17A4110ACCCD}" srcOrd="0" destOrd="0" presId="urn:microsoft.com/office/officeart/2005/8/layout/hierarchy6"/>
    <dgm:cxn modelId="{9CCD09B1-2EA2-4204-85B6-5BEECB193C1A}" type="presParOf" srcId="{E5551F29-49F3-43EF-A971-4550EB644B93}" destId="{D1CAADF3-38F8-4828-BF4F-833F0A8388E9}" srcOrd="2" destOrd="0" presId="urn:microsoft.com/office/officeart/2005/8/layout/hierarchy6"/>
    <dgm:cxn modelId="{28E247FD-F93D-41FA-AC45-8A11CC1A697B}" type="presParOf" srcId="{D1CAADF3-38F8-4828-BF4F-833F0A8388E9}" destId="{439263C4-0D62-4086-B374-0DC3D9EC0BEE}" srcOrd="0" destOrd="0" presId="urn:microsoft.com/office/officeart/2005/8/layout/hierarchy6"/>
    <dgm:cxn modelId="{5AA7DEBD-3952-493D-932D-7CDD1E57860E}" type="presParOf" srcId="{D1CAADF3-38F8-4828-BF4F-833F0A8388E9}" destId="{A05CF8F2-2461-4EAD-985A-F4E0B3416CAC}" srcOrd="1" destOrd="0" presId="urn:microsoft.com/office/officeart/2005/8/layout/hierarchy6"/>
    <dgm:cxn modelId="{4DA4921A-4311-4128-A739-BB49238B7588}" type="presParOf" srcId="{E5551F29-49F3-43EF-A971-4550EB644B93}" destId="{91D5BA9E-FF4E-4748-8797-05C21CCFF64D}" srcOrd="3" destOrd="0" presId="urn:microsoft.com/office/officeart/2005/8/layout/hierarchy6"/>
    <dgm:cxn modelId="{5A1047AA-397A-425C-ACB9-3726B4A9F16C}" type="presParOf" srcId="{91D5BA9E-FF4E-4748-8797-05C21CCFF64D}" destId="{32C86B50-4B5C-41BA-A0A2-D3E0B5F15112}" srcOrd="0" destOrd="0" presId="urn:microsoft.com/office/officeart/2005/8/layout/hierarchy6"/>
    <dgm:cxn modelId="{8B382D85-34A6-4C5E-BA6C-13DB1B7BB23A}" type="presParOf" srcId="{E5551F29-49F3-43EF-A971-4550EB644B93}" destId="{CDAE8140-58DC-4CB0-BDB0-D90A3C5D7B14}" srcOrd="4" destOrd="0" presId="urn:microsoft.com/office/officeart/2005/8/layout/hierarchy6"/>
    <dgm:cxn modelId="{85957E9B-C73F-47B3-A192-D1C226A5B57D}" type="presParOf" srcId="{CDAE8140-58DC-4CB0-BDB0-D90A3C5D7B14}" destId="{EF7AC510-944C-49CC-A1B7-80408B76C019}" srcOrd="0" destOrd="0" presId="urn:microsoft.com/office/officeart/2005/8/layout/hierarchy6"/>
    <dgm:cxn modelId="{F0B6D2C5-95DC-4E0E-AAA6-57785FB9CA5A}" type="presParOf" srcId="{CDAE8140-58DC-4CB0-BDB0-D90A3C5D7B14}" destId="{0501B438-0680-4CCA-9CA6-169727876D1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66CD6-5270-46F1-98C2-4C0E32A3D0F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CCB13C46-D398-49B5-ABE1-1577BEEE1C03}">
      <dgm:prSet phldrT="[Texto]"/>
      <dgm:spPr>
        <a:solidFill>
          <a:srgbClr val="B787BC"/>
        </a:solidFill>
      </dgm:spPr>
      <dgm:t>
        <a:bodyPr/>
        <a:lstStyle/>
        <a:p>
          <a:r>
            <a:rPr lang="ru-RU" b="1" dirty="0">
              <a:solidFill>
                <a:schemeClr val="tx1"/>
              </a:solidFill>
            </a:rPr>
            <a:t>Как да създадем приобщаваща култура и да подкрепим дигиталното приобщаване и благополучие</a:t>
          </a:r>
          <a:endParaRPr lang="en-GB" dirty="0">
            <a:solidFill>
              <a:schemeClr val="tx1"/>
            </a:solidFill>
          </a:endParaRPr>
        </a:p>
      </dgm:t>
    </dgm:pt>
    <dgm:pt modelId="{ED0A0C79-B72E-402C-A84F-CDAEF515603A}" type="parTrans" cxnId="{816673B7-7DC1-4573-BBCA-B4E6C74A16E3}">
      <dgm:prSet/>
      <dgm:spPr/>
      <dgm:t>
        <a:bodyPr/>
        <a:lstStyle/>
        <a:p>
          <a:endParaRPr lang="en-GB"/>
        </a:p>
      </dgm:t>
    </dgm:pt>
    <dgm:pt modelId="{56322AA6-F628-4882-9065-63BA43278135}" type="sibTrans" cxnId="{816673B7-7DC1-4573-BBCA-B4E6C74A16E3}">
      <dgm:prSet/>
      <dgm:spPr/>
      <dgm:t>
        <a:bodyPr/>
        <a:lstStyle/>
        <a:p>
          <a:endParaRPr lang="en-GB"/>
        </a:p>
      </dgm:t>
    </dgm:pt>
    <dgm:pt modelId="{DC87A477-4F0D-495A-8C45-3455312E02E6}" type="pres">
      <dgm:prSet presAssocID="{29A66CD6-5270-46F1-98C2-4C0E32A3D0F7}" presName="Name0" presStyleCnt="0">
        <dgm:presLayoutVars>
          <dgm:chPref val="1"/>
          <dgm:dir/>
          <dgm:animOne val="branch"/>
          <dgm:animLvl val="lvl"/>
          <dgm:resizeHandles/>
        </dgm:presLayoutVars>
      </dgm:prSet>
      <dgm:spPr/>
    </dgm:pt>
    <dgm:pt modelId="{C46558B7-D0B8-4B83-AD3A-58F97D4D78B5}" type="pres">
      <dgm:prSet presAssocID="{CCB13C46-D398-49B5-ABE1-1577BEEE1C03}" presName="vertOne" presStyleCnt="0"/>
      <dgm:spPr/>
    </dgm:pt>
    <dgm:pt modelId="{DB82C8F3-7FFA-48A9-9480-B6662623E6D4}" type="pres">
      <dgm:prSet presAssocID="{CCB13C46-D398-49B5-ABE1-1577BEEE1C03}" presName="txOne" presStyleLbl="node0" presStyleIdx="0" presStyleCnt="1" custScaleX="97979" custLinFactNeighborX="2236" custLinFactNeighborY="31300">
        <dgm:presLayoutVars>
          <dgm:chPref val="3"/>
        </dgm:presLayoutVars>
      </dgm:prSet>
      <dgm:spPr/>
    </dgm:pt>
    <dgm:pt modelId="{C10B069D-27C3-41D0-9131-F71C4483311C}" type="pres">
      <dgm:prSet presAssocID="{CCB13C46-D398-49B5-ABE1-1577BEEE1C03}" presName="horzOne" presStyleCnt="0"/>
      <dgm:spPr/>
    </dgm:pt>
  </dgm:ptLst>
  <dgm:cxnLst>
    <dgm:cxn modelId="{59533232-E6AE-419B-A97C-B780F258CB8C}" type="presOf" srcId="{29A66CD6-5270-46F1-98C2-4C0E32A3D0F7}" destId="{DC87A477-4F0D-495A-8C45-3455312E02E6}" srcOrd="0" destOrd="0" presId="urn:microsoft.com/office/officeart/2005/8/layout/hierarchy4"/>
    <dgm:cxn modelId="{13DB4A85-B32A-47C6-857D-352A6596AF4F}" type="presOf" srcId="{CCB13C46-D398-49B5-ABE1-1577BEEE1C03}" destId="{DB82C8F3-7FFA-48A9-9480-B6662623E6D4}" srcOrd="0" destOrd="0" presId="urn:microsoft.com/office/officeart/2005/8/layout/hierarchy4"/>
    <dgm:cxn modelId="{816673B7-7DC1-4573-BBCA-B4E6C74A16E3}" srcId="{29A66CD6-5270-46F1-98C2-4C0E32A3D0F7}" destId="{CCB13C46-D398-49B5-ABE1-1577BEEE1C03}" srcOrd="0" destOrd="0" parTransId="{ED0A0C79-B72E-402C-A84F-CDAEF515603A}" sibTransId="{56322AA6-F628-4882-9065-63BA43278135}"/>
    <dgm:cxn modelId="{D940F702-206E-4AC4-922F-68AE6F49E6B8}" type="presParOf" srcId="{DC87A477-4F0D-495A-8C45-3455312E02E6}" destId="{C46558B7-D0B8-4B83-AD3A-58F97D4D78B5}" srcOrd="0" destOrd="0" presId="urn:microsoft.com/office/officeart/2005/8/layout/hierarchy4"/>
    <dgm:cxn modelId="{64E0BE55-967A-40EB-97B4-B0BE4F241766}" type="presParOf" srcId="{C46558B7-D0B8-4B83-AD3A-58F97D4D78B5}" destId="{DB82C8F3-7FFA-48A9-9480-B6662623E6D4}" srcOrd="0" destOrd="0" presId="urn:microsoft.com/office/officeart/2005/8/layout/hierarchy4"/>
    <dgm:cxn modelId="{0EB30E8C-76A0-4CF9-9851-2BAA5FC7C11F}" type="presParOf" srcId="{C46558B7-D0B8-4B83-AD3A-58F97D4D78B5}" destId="{C10B069D-27C3-41D0-9131-F71C4483311C}"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AECBC-3601-4059-9FE0-9E5DE909049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7A9716C4-4693-44F2-ACC8-D17348A7D14F}">
      <dgm:prSet phldrT="[Texto]"/>
      <dgm:spPr>
        <a:solidFill>
          <a:srgbClr val="A02B93"/>
        </a:solidFill>
      </dgm:spPr>
      <dgm:t>
        <a:bodyPr/>
        <a:lstStyle/>
        <a:p>
          <a:r>
            <a:rPr lang="bg-BG" dirty="0"/>
            <a:t>Приобщаващи хибридни срещи</a:t>
          </a:r>
          <a:endParaRPr lang="en-GB" dirty="0"/>
        </a:p>
      </dgm:t>
    </dgm:pt>
    <dgm:pt modelId="{EAC007F4-B307-4846-B290-C362663BC291}" type="parTrans" cxnId="{01DBC6D9-95E7-4EAC-BC5D-43E3F045945A}">
      <dgm:prSet/>
      <dgm:spPr/>
      <dgm:t>
        <a:bodyPr/>
        <a:lstStyle/>
        <a:p>
          <a:endParaRPr lang="en-GB"/>
        </a:p>
      </dgm:t>
    </dgm:pt>
    <dgm:pt modelId="{FE5F7C70-B4EF-4AD7-AAD1-93F1F7D82E47}" type="sibTrans" cxnId="{01DBC6D9-95E7-4EAC-BC5D-43E3F045945A}">
      <dgm:prSet/>
      <dgm:spPr/>
      <dgm:t>
        <a:bodyPr/>
        <a:lstStyle/>
        <a:p>
          <a:endParaRPr lang="en-GB"/>
        </a:p>
      </dgm:t>
    </dgm:pt>
    <dgm:pt modelId="{7E668F91-CAB5-4A6B-A11C-F76F4B32D026}">
      <dgm:prSet/>
      <dgm:spPr>
        <a:solidFill>
          <a:srgbClr val="A02B93"/>
        </a:solidFill>
      </dgm:spPr>
      <dgm:t>
        <a:bodyPr/>
        <a:lstStyle/>
        <a:p>
          <a:r>
            <a:rPr lang="ru-RU" dirty="0"/>
            <a:t>подсигуряване на равнопоставено участие, ангажираност и сътрудничество между присъствените и дистанционните участници, създавайки среда, в която всеки се чувства ценен и включен</a:t>
          </a:r>
          <a:endParaRPr lang="en-GB" dirty="0"/>
        </a:p>
      </dgm:t>
    </dgm:pt>
    <dgm:pt modelId="{72257F70-5F57-4939-B4BD-E6924C878AD2}" type="parTrans" cxnId="{AEC61C0F-0F54-4B63-9888-48F2EDB3A4C1}">
      <dgm:prSet/>
      <dgm:spPr/>
      <dgm:t>
        <a:bodyPr/>
        <a:lstStyle/>
        <a:p>
          <a:endParaRPr lang="en-GB"/>
        </a:p>
      </dgm:t>
    </dgm:pt>
    <dgm:pt modelId="{71C02EAF-2860-41D4-8DBF-31E8667F605D}" type="sibTrans" cxnId="{AEC61C0F-0F54-4B63-9888-48F2EDB3A4C1}">
      <dgm:prSet/>
      <dgm:spPr/>
      <dgm:t>
        <a:bodyPr/>
        <a:lstStyle/>
        <a:p>
          <a:endParaRPr lang="en-GB"/>
        </a:p>
      </dgm:t>
    </dgm:pt>
    <dgm:pt modelId="{629109B1-E2ED-4495-BB2B-FC9C96ADB41A}" type="pres">
      <dgm:prSet presAssocID="{267AECBC-3601-4059-9FE0-9E5DE9090498}" presName="linearFlow" presStyleCnt="0">
        <dgm:presLayoutVars>
          <dgm:dir/>
          <dgm:resizeHandles val="exact"/>
        </dgm:presLayoutVars>
      </dgm:prSet>
      <dgm:spPr/>
    </dgm:pt>
    <dgm:pt modelId="{5B768A10-705F-4BDC-9BFD-732A9B3607BE}" type="pres">
      <dgm:prSet presAssocID="{7A9716C4-4693-44F2-ACC8-D17348A7D14F}" presName="composite" presStyleCnt="0"/>
      <dgm:spPr/>
    </dgm:pt>
    <dgm:pt modelId="{73D8BF8F-81D9-46E2-92DC-FBA69442F814}" type="pres">
      <dgm:prSet presAssocID="{7A9716C4-4693-44F2-ACC8-D17348A7D14F}" presName="imgShp" presStyleLbl="fgImgPlace1" presStyleIdx="0" presStyleCnt="1"/>
      <dgm:spPr>
        <a:blipFill>
          <a:blip xmlns:r="http://schemas.openxmlformats.org/officeDocument/2006/relationships" r:embed="rId1"/>
          <a:srcRect/>
          <a:stretch>
            <a:fillRect l="-25000" r="-25000"/>
          </a:stretch>
        </a:blipFill>
      </dgm:spPr>
      <dgm:extLst>
        <a:ext uri="{E40237B7-FDA0-4F09-8148-C483321AD2D9}">
          <dgm14:cNvPr xmlns:dgm14="http://schemas.microsoft.com/office/drawing/2010/diagram" id="0" name="" descr="Mulher sorridente na conferência de vídeo"/>
        </a:ext>
      </dgm:extLst>
    </dgm:pt>
    <dgm:pt modelId="{E9198BCD-18EA-4B73-A582-BF40889C34D9}" type="pres">
      <dgm:prSet presAssocID="{7A9716C4-4693-44F2-ACC8-D17348A7D14F}" presName="txShp" presStyleLbl="node1" presStyleIdx="0" presStyleCnt="1" custScaleX="118248" custScaleY="103437">
        <dgm:presLayoutVars>
          <dgm:bulletEnabled val="1"/>
        </dgm:presLayoutVars>
      </dgm:prSet>
      <dgm:spPr/>
    </dgm:pt>
  </dgm:ptLst>
  <dgm:cxnLst>
    <dgm:cxn modelId="{AEC61C0F-0F54-4B63-9888-48F2EDB3A4C1}" srcId="{7A9716C4-4693-44F2-ACC8-D17348A7D14F}" destId="{7E668F91-CAB5-4A6B-A11C-F76F4B32D026}" srcOrd="0" destOrd="0" parTransId="{72257F70-5F57-4939-B4BD-E6924C878AD2}" sibTransId="{71C02EAF-2860-41D4-8DBF-31E8667F605D}"/>
    <dgm:cxn modelId="{ABFE092B-DDDE-4218-BE1A-05CCEFB5AD4C}" type="presOf" srcId="{267AECBC-3601-4059-9FE0-9E5DE9090498}" destId="{629109B1-E2ED-4495-BB2B-FC9C96ADB41A}" srcOrd="0" destOrd="0" presId="urn:microsoft.com/office/officeart/2005/8/layout/vList3"/>
    <dgm:cxn modelId="{6816D443-09FE-4579-8530-5F8ECAED33A0}" type="presOf" srcId="{7E668F91-CAB5-4A6B-A11C-F76F4B32D026}" destId="{E9198BCD-18EA-4B73-A582-BF40889C34D9}" srcOrd="0" destOrd="1" presId="urn:microsoft.com/office/officeart/2005/8/layout/vList3"/>
    <dgm:cxn modelId="{01DBC6D9-95E7-4EAC-BC5D-43E3F045945A}" srcId="{267AECBC-3601-4059-9FE0-9E5DE9090498}" destId="{7A9716C4-4693-44F2-ACC8-D17348A7D14F}" srcOrd="0" destOrd="0" parTransId="{EAC007F4-B307-4846-B290-C362663BC291}" sibTransId="{FE5F7C70-B4EF-4AD7-AAD1-93F1F7D82E47}"/>
    <dgm:cxn modelId="{5F985CE4-22DD-40D7-8630-FB5B8CE9A646}" type="presOf" srcId="{7A9716C4-4693-44F2-ACC8-D17348A7D14F}" destId="{E9198BCD-18EA-4B73-A582-BF40889C34D9}" srcOrd="0" destOrd="0" presId="urn:microsoft.com/office/officeart/2005/8/layout/vList3"/>
    <dgm:cxn modelId="{C469726C-06E7-4449-8DF3-D45E6C4CA794}" type="presParOf" srcId="{629109B1-E2ED-4495-BB2B-FC9C96ADB41A}" destId="{5B768A10-705F-4BDC-9BFD-732A9B3607BE}" srcOrd="0" destOrd="0" presId="urn:microsoft.com/office/officeart/2005/8/layout/vList3"/>
    <dgm:cxn modelId="{AC5783CE-9B4C-4E87-ADF5-E6D039D11165}" type="presParOf" srcId="{5B768A10-705F-4BDC-9BFD-732A9B3607BE}" destId="{73D8BF8F-81D9-46E2-92DC-FBA69442F814}" srcOrd="0" destOrd="0" presId="urn:microsoft.com/office/officeart/2005/8/layout/vList3"/>
    <dgm:cxn modelId="{55BE32C4-BC4E-4889-80C9-3ACF7AC573FF}" type="presParOf" srcId="{5B768A10-705F-4BDC-9BFD-732A9B3607BE}" destId="{E9198BCD-18EA-4B73-A582-BF40889C34D9}"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F59513-A173-4B7F-8B67-3579DC6B433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GB"/>
        </a:p>
      </dgm:t>
    </dgm:pt>
    <dgm:pt modelId="{A18DED77-1615-4204-9BEB-A62F61256C77}">
      <dgm:prSet phldrT="[Texto]"/>
      <dgm:spPr>
        <a:solidFill>
          <a:schemeClr val="accent5"/>
        </a:solidFill>
      </dgm:spPr>
      <dgm:t>
        <a:bodyPr/>
        <a:lstStyle/>
        <a:p>
          <a:r>
            <a:rPr lang="bg-BG" dirty="0"/>
            <a:t>Защо приобщаващата комуникация има значение при хибридните работни места</a:t>
          </a:r>
          <a:endParaRPr lang="en-GB" dirty="0"/>
        </a:p>
      </dgm:t>
    </dgm:pt>
    <dgm:pt modelId="{BEA4496E-1962-47EA-8427-DBBE49B57695}" type="parTrans" cxnId="{19F4A783-F9E6-48FB-8617-6B9375F747DE}">
      <dgm:prSet/>
      <dgm:spPr/>
      <dgm:t>
        <a:bodyPr/>
        <a:lstStyle/>
        <a:p>
          <a:endParaRPr lang="en-GB"/>
        </a:p>
      </dgm:t>
    </dgm:pt>
    <dgm:pt modelId="{BF8B5F4D-B9AB-4E3B-B039-B2B33668C54B}" type="sibTrans" cxnId="{19F4A783-F9E6-48FB-8617-6B9375F747DE}">
      <dgm:prSet/>
      <dgm:spPr/>
      <dgm:t>
        <a:bodyPr/>
        <a:lstStyle/>
        <a:p>
          <a:endParaRPr lang="en-GB"/>
        </a:p>
      </dgm:t>
    </dgm:pt>
    <dgm:pt modelId="{86C0B0A9-31BC-417A-8A00-851FAB02DD6F}">
      <dgm:prSet phldrT="[Texto]"/>
      <dgm:spPr>
        <a:solidFill>
          <a:srgbClr val="B787BC"/>
        </a:solidFill>
      </dgm:spPr>
      <dgm:t>
        <a:bodyPr/>
        <a:lstStyle/>
        <a:p>
          <a:r>
            <a:rPr lang="ru-RU" b="0" dirty="0"/>
            <a:t>Подобрява сътрудничеството, като помага да се смекчат пристрастията към близостта и насърчава равния принос.</a:t>
          </a:r>
          <a:endParaRPr lang="en-GB" b="0" dirty="0"/>
        </a:p>
      </dgm:t>
    </dgm:pt>
    <dgm:pt modelId="{4D43B911-4BE4-4752-AABA-5C71BE966C89}" type="parTrans" cxnId="{AD2A2B0A-17CD-4819-B66A-E94648DFBF57}">
      <dgm:prSet/>
      <dgm:spPr/>
      <dgm:t>
        <a:bodyPr/>
        <a:lstStyle/>
        <a:p>
          <a:endParaRPr lang="en-GB"/>
        </a:p>
      </dgm:t>
    </dgm:pt>
    <dgm:pt modelId="{4EA9DE28-8310-4440-BB2C-A54FCC2A6A83}" type="sibTrans" cxnId="{AD2A2B0A-17CD-4819-B66A-E94648DFBF57}">
      <dgm:prSet/>
      <dgm:spPr/>
      <dgm:t>
        <a:bodyPr/>
        <a:lstStyle/>
        <a:p>
          <a:endParaRPr lang="en-GB"/>
        </a:p>
      </dgm:t>
    </dgm:pt>
    <dgm:pt modelId="{2D9C04A5-FCCD-474F-A5D6-2ECAB6A8BF66}">
      <dgm:prSet phldrT="[Texto]"/>
      <dgm:spPr>
        <a:solidFill>
          <a:srgbClr val="B787BC"/>
        </a:solidFill>
      </dgm:spPr>
      <dgm:t>
        <a:bodyPr/>
        <a:lstStyle/>
        <a:p>
          <a:r>
            <a:rPr lang="ru-RU" dirty="0"/>
            <a:t>Повишава продуктивността и ангажираността, като гарантира, че всеки глас ще бъде чут и насърчава чувството за принадлежност</a:t>
          </a:r>
          <a:r>
            <a:rPr lang="en-US" dirty="0"/>
            <a:t>.</a:t>
          </a:r>
          <a:endParaRPr lang="en-GB" dirty="0"/>
        </a:p>
      </dgm:t>
    </dgm:pt>
    <dgm:pt modelId="{66DC2F89-E9A4-4BF4-971A-3E03D21423CE}" type="parTrans" cxnId="{75953CA7-B078-4D41-B4C1-2772DC7D7F42}">
      <dgm:prSet/>
      <dgm:spPr/>
      <dgm:t>
        <a:bodyPr/>
        <a:lstStyle/>
        <a:p>
          <a:endParaRPr lang="en-GB"/>
        </a:p>
      </dgm:t>
    </dgm:pt>
    <dgm:pt modelId="{6EBD2507-7916-4546-97EA-01505A794D40}" type="sibTrans" cxnId="{75953CA7-B078-4D41-B4C1-2772DC7D7F42}">
      <dgm:prSet/>
      <dgm:spPr/>
      <dgm:t>
        <a:bodyPr/>
        <a:lstStyle/>
        <a:p>
          <a:endParaRPr lang="en-GB"/>
        </a:p>
      </dgm:t>
    </dgm:pt>
    <dgm:pt modelId="{60F18208-C645-4607-ADA6-E27B77AF1DB2}">
      <dgm:prSet phldrT="[Texto]"/>
      <dgm:spPr>
        <a:solidFill>
          <a:srgbClr val="B787BC"/>
        </a:solidFill>
      </dgm:spPr>
      <dgm:t>
        <a:bodyPr/>
        <a:lstStyle/>
        <a:p>
          <a:r>
            <a:rPr lang="bg-BG" dirty="0"/>
            <a:t>Когато комуникацията е добре структурирана, тя намалява дигиталната умора, като така </a:t>
          </a:r>
          <a:r>
            <a:rPr lang="ru-RU" dirty="0"/>
            <a:t>предотвратява претоварването и насърчава благополучието.</a:t>
          </a:r>
          <a:endParaRPr lang="en-GB" dirty="0"/>
        </a:p>
      </dgm:t>
    </dgm:pt>
    <dgm:pt modelId="{F5B2FF89-DDF1-4005-B9C5-FD0CD2A81DF9}" type="parTrans" cxnId="{07007817-8C29-45FA-8533-6F4D06B0FAA1}">
      <dgm:prSet/>
      <dgm:spPr/>
      <dgm:t>
        <a:bodyPr/>
        <a:lstStyle/>
        <a:p>
          <a:endParaRPr lang="en-GB"/>
        </a:p>
      </dgm:t>
    </dgm:pt>
    <dgm:pt modelId="{5C12E13B-F30B-42DD-A6EF-052E067D399E}" type="sibTrans" cxnId="{07007817-8C29-45FA-8533-6F4D06B0FAA1}">
      <dgm:prSet/>
      <dgm:spPr/>
      <dgm:t>
        <a:bodyPr/>
        <a:lstStyle/>
        <a:p>
          <a:endParaRPr lang="en-GB"/>
        </a:p>
      </dgm:t>
    </dgm:pt>
    <dgm:pt modelId="{421A0393-1BC9-48C4-BB9D-02B9D3F851E4}" type="pres">
      <dgm:prSet presAssocID="{87F59513-A173-4B7F-8B67-3579DC6B4338}" presName="layout" presStyleCnt="0">
        <dgm:presLayoutVars>
          <dgm:chMax/>
          <dgm:chPref/>
          <dgm:dir/>
          <dgm:animOne val="branch"/>
          <dgm:animLvl val="lvl"/>
          <dgm:resizeHandles/>
        </dgm:presLayoutVars>
      </dgm:prSet>
      <dgm:spPr/>
    </dgm:pt>
    <dgm:pt modelId="{E8847B7A-3A97-4B47-95A6-085D80372136}" type="pres">
      <dgm:prSet presAssocID="{A18DED77-1615-4204-9BEB-A62F61256C77}" presName="root" presStyleCnt="0">
        <dgm:presLayoutVars>
          <dgm:chMax/>
          <dgm:chPref val="4"/>
        </dgm:presLayoutVars>
      </dgm:prSet>
      <dgm:spPr/>
    </dgm:pt>
    <dgm:pt modelId="{A568BC07-BF3A-47B0-BA11-C3CE97ECE106}" type="pres">
      <dgm:prSet presAssocID="{A18DED77-1615-4204-9BEB-A62F61256C77}" presName="rootComposite" presStyleCnt="0">
        <dgm:presLayoutVars/>
      </dgm:prSet>
      <dgm:spPr/>
    </dgm:pt>
    <dgm:pt modelId="{037BDEE7-11FF-4B2E-B379-DF2909D0F720}" type="pres">
      <dgm:prSet presAssocID="{A18DED77-1615-4204-9BEB-A62F61256C77}" presName="rootText" presStyleLbl="node0" presStyleIdx="0" presStyleCnt="1" custScaleY="52949">
        <dgm:presLayoutVars>
          <dgm:chMax/>
          <dgm:chPref val="4"/>
        </dgm:presLayoutVars>
      </dgm:prSet>
      <dgm:spPr/>
    </dgm:pt>
    <dgm:pt modelId="{0D6C0392-4159-46F2-B0C3-B2AA25B4D9CE}" type="pres">
      <dgm:prSet presAssocID="{A18DED77-1615-4204-9BEB-A62F61256C77}" presName="childShape" presStyleCnt="0">
        <dgm:presLayoutVars>
          <dgm:chMax val="0"/>
          <dgm:chPref val="0"/>
        </dgm:presLayoutVars>
      </dgm:prSet>
      <dgm:spPr/>
    </dgm:pt>
    <dgm:pt modelId="{17E47F7D-3D0B-40C5-8C82-7D7D2E966BA1}" type="pres">
      <dgm:prSet presAssocID="{86C0B0A9-31BC-417A-8A00-851FAB02DD6F}" presName="childComposite" presStyleCnt="0">
        <dgm:presLayoutVars>
          <dgm:chMax val="0"/>
          <dgm:chPref val="0"/>
        </dgm:presLayoutVars>
      </dgm:prSet>
      <dgm:spPr/>
    </dgm:pt>
    <dgm:pt modelId="{A4B13254-93D5-461B-A02F-5B6A59AA4179}" type="pres">
      <dgm:prSet presAssocID="{86C0B0A9-31BC-417A-8A00-851FAB02DD6F}" presName="Image"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upo com preenchimento sólido"/>
        </a:ext>
      </dgm:extLst>
    </dgm:pt>
    <dgm:pt modelId="{1C40562D-E3BC-40B7-97F4-E3CD5003071E}" type="pres">
      <dgm:prSet presAssocID="{86C0B0A9-31BC-417A-8A00-851FAB02DD6F}" presName="childText" presStyleLbl="lnNode1" presStyleIdx="0" presStyleCnt="3">
        <dgm:presLayoutVars>
          <dgm:chMax val="0"/>
          <dgm:chPref val="0"/>
          <dgm:bulletEnabled val="1"/>
        </dgm:presLayoutVars>
      </dgm:prSet>
      <dgm:spPr/>
    </dgm:pt>
    <dgm:pt modelId="{71BF1727-47E0-4D98-95C3-7C6EFB1FB066}" type="pres">
      <dgm:prSet presAssocID="{2D9C04A5-FCCD-474F-A5D6-2ECAB6A8BF66}" presName="childComposite" presStyleCnt="0">
        <dgm:presLayoutVars>
          <dgm:chMax val="0"/>
          <dgm:chPref val="0"/>
        </dgm:presLayoutVars>
      </dgm:prSet>
      <dgm:spPr/>
    </dgm:pt>
    <dgm:pt modelId="{0A0D617D-AA84-49B5-8221-3526F0FF7862}" type="pres">
      <dgm:prSet presAssocID="{2D9C04A5-FCCD-474F-A5D6-2ECAB6A8BF66}" presName="Image"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áfico de barras com tendência ascendente com preenchimento sólido"/>
        </a:ext>
      </dgm:extLst>
    </dgm:pt>
    <dgm:pt modelId="{C6322485-8295-446B-B8D2-4EC7795964B7}" type="pres">
      <dgm:prSet presAssocID="{2D9C04A5-FCCD-474F-A5D6-2ECAB6A8BF66}" presName="childText" presStyleLbl="lnNode1" presStyleIdx="1" presStyleCnt="3">
        <dgm:presLayoutVars>
          <dgm:chMax val="0"/>
          <dgm:chPref val="0"/>
          <dgm:bulletEnabled val="1"/>
        </dgm:presLayoutVars>
      </dgm:prSet>
      <dgm:spPr/>
    </dgm:pt>
    <dgm:pt modelId="{033182C0-A204-498C-88B0-28EA9540615F}" type="pres">
      <dgm:prSet presAssocID="{60F18208-C645-4607-ADA6-E27B77AF1DB2}" presName="childComposite" presStyleCnt="0">
        <dgm:presLayoutVars>
          <dgm:chMax val="0"/>
          <dgm:chPref val="0"/>
        </dgm:presLayoutVars>
      </dgm:prSet>
      <dgm:spPr/>
    </dgm:pt>
    <dgm:pt modelId="{1226F5E2-FB03-409E-84CF-B7C61758D88C}" type="pres">
      <dgm:prSet presAssocID="{60F18208-C645-4607-ADA6-E27B77AF1DB2}" presName="Image"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sto de anjo com preenchimento sólido com preenchimento sólido"/>
        </a:ext>
      </dgm:extLst>
    </dgm:pt>
    <dgm:pt modelId="{D744C828-81E5-45A5-8A27-832C77C04B57}" type="pres">
      <dgm:prSet presAssocID="{60F18208-C645-4607-ADA6-E27B77AF1DB2}" presName="childText" presStyleLbl="lnNode1" presStyleIdx="2" presStyleCnt="3">
        <dgm:presLayoutVars>
          <dgm:chMax val="0"/>
          <dgm:chPref val="0"/>
          <dgm:bulletEnabled val="1"/>
        </dgm:presLayoutVars>
      </dgm:prSet>
      <dgm:spPr/>
    </dgm:pt>
  </dgm:ptLst>
  <dgm:cxnLst>
    <dgm:cxn modelId="{AD2A2B0A-17CD-4819-B66A-E94648DFBF57}" srcId="{A18DED77-1615-4204-9BEB-A62F61256C77}" destId="{86C0B0A9-31BC-417A-8A00-851FAB02DD6F}" srcOrd="0" destOrd="0" parTransId="{4D43B911-4BE4-4752-AABA-5C71BE966C89}" sibTransId="{4EA9DE28-8310-4440-BB2C-A54FCC2A6A83}"/>
    <dgm:cxn modelId="{4DCBF00C-FFA6-4CFF-BDD4-A9B1585BD559}" type="presOf" srcId="{A18DED77-1615-4204-9BEB-A62F61256C77}" destId="{037BDEE7-11FF-4B2E-B379-DF2909D0F720}" srcOrd="0" destOrd="0" presId="urn:microsoft.com/office/officeart/2008/layout/PictureAccentList"/>
    <dgm:cxn modelId="{07007817-8C29-45FA-8533-6F4D06B0FAA1}" srcId="{A18DED77-1615-4204-9BEB-A62F61256C77}" destId="{60F18208-C645-4607-ADA6-E27B77AF1DB2}" srcOrd="2" destOrd="0" parTransId="{F5B2FF89-DDF1-4005-B9C5-FD0CD2A81DF9}" sibTransId="{5C12E13B-F30B-42DD-A6EF-052E067D399E}"/>
    <dgm:cxn modelId="{B22F562D-BDA3-474A-AD24-0A7872F2356E}" type="presOf" srcId="{87F59513-A173-4B7F-8B67-3579DC6B4338}" destId="{421A0393-1BC9-48C4-BB9D-02B9D3F851E4}" srcOrd="0" destOrd="0" presId="urn:microsoft.com/office/officeart/2008/layout/PictureAccentList"/>
    <dgm:cxn modelId="{19F4A783-F9E6-48FB-8617-6B9375F747DE}" srcId="{87F59513-A173-4B7F-8B67-3579DC6B4338}" destId="{A18DED77-1615-4204-9BEB-A62F61256C77}" srcOrd="0" destOrd="0" parTransId="{BEA4496E-1962-47EA-8427-DBBE49B57695}" sibTransId="{BF8B5F4D-B9AB-4E3B-B039-B2B33668C54B}"/>
    <dgm:cxn modelId="{75953CA7-B078-4D41-B4C1-2772DC7D7F42}" srcId="{A18DED77-1615-4204-9BEB-A62F61256C77}" destId="{2D9C04A5-FCCD-474F-A5D6-2ECAB6A8BF66}" srcOrd="1" destOrd="0" parTransId="{66DC2F89-E9A4-4BF4-971A-3E03D21423CE}" sibTransId="{6EBD2507-7916-4546-97EA-01505A794D40}"/>
    <dgm:cxn modelId="{4E03FBB3-EB1C-499A-B42C-FE6B9DFDC18E}" type="presOf" srcId="{60F18208-C645-4607-ADA6-E27B77AF1DB2}" destId="{D744C828-81E5-45A5-8A27-832C77C04B57}" srcOrd="0" destOrd="0" presId="urn:microsoft.com/office/officeart/2008/layout/PictureAccentList"/>
    <dgm:cxn modelId="{1096BFD6-855B-4293-B7F7-BE9EFFA6AB52}" type="presOf" srcId="{86C0B0A9-31BC-417A-8A00-851FAB02DD6F}" destId="{1C40562D-E3BC-40B7-97F4-E3CD5003071E}" srcOrd="0" destOrd="0" presId="urn:microsoft.com/office/officeart/2008/layout/PictureAccentList"/>
    <dgm:cxn modelId="{C10704EF-FB00-4622-A618-E3BF0934756A}" type="presOf" srcId="{2D9C04A5-FCCD-474F-A5D6-2ECAB6A8BF66}" destId="{C6322485-8295-446B-B8D2-4EC7795964B7}" srcOrd="0" destOrd="0" presId="urn:microsoft.com/office/officeart/2008/layout/PictureAccentList"/>
    <dgm:cxn modelId="{D3E4AB65-4084-4927-A7BF-6FFCFF56C6F2}" type="presParOf" srcId="{421A0393-1BC9-48C4-BB9D-02B9D3F851E4}" destId="{E8847B7A-3A97-4B47-95A6-085D80372136}" srcOrd="0" destOrd="0" presId="urn:microsoft.com/office/officeart/2008/layout/PictureAccentList"/>
    <dgm:cxn modelId="{6003BBF1-2A9B-4BB6-A912-EE264997DF56}" type="presParOf" srcId="{E8847B7A-3A97-4B47-95A6-085D80372136}" destId="{A568BC07-BF3A-47B0-BA11-C3CE97ECE106}" srcOrd="0" destOrd="0" presId="urn:microsoft.com/office/officeart/2008/layout/PictureAccentList"/>
    <dgm:cxn modelId="{0F3C7854-E0D2-460E-A364-A339CDF3280D}" type="presParOf" srcId="{A568BC07-BF3A-47B0-BA11-C3CE97ECE106}" destId="{037BDEE7-11FF-4B2E-B379-DF2909D0F720}" srcOrd="0" destOrd="0" presId="urn:microsoft.com/office/officeart/2008/layout/PictureAccentList"/>
    <dgm:cxn modelId="{9F117887-238D-4515-806A-957384BEAA7B}" type="presParOf" srcId="{E8847B7A-3A97-4B47-95A6-085D80372136}" destId="{0D6C0392-4159-46F2-B0C3-B2AA25B4D9CE}" srcOrd="1" destOrd="0" presId="urn:microsoft.com/office/officeart/2008/layout/PictureAccentList"/>
    <dgm:cxn modelId="{3B0770A5-E6D6-412C-B8B7-CDAE4FB20BB0}" type="presParOf" srcId="{0D6C0392-4159-46F2-B0C3-B2AA25B4D9CE}" destId="{17E47F7D-3D0B-40C5-8C82-7D7D2E966BA1}" srcOrd="0" destOrd="0" presId="urn:microsoft.com/office/officeart/2008/layout/PictureAccentList"/>
    <dgm:cxn modelId="{06FA9627-7FF3-4E8C-952C-9D84563B239C}" type="presParOf" srcId="{17E47F7D-3D0B-40C5-8C82-7D7D2E966BA1}" destId="{A4B13254-93D5-461B-A02F-5B6A59AA4179}" srcOrd="0" destOrd="0" presId="urn:microsoft.com/office/officeart/2008/layout/PictureAccentList"/>
    <dgm:cxn modelId="{D17876CC-F774-41AC-B419-BA36D657B5D1}" type="presParOf" srcId="{17E47F7D-3D0B-40C5-8C82-7D7D2E966BA1}" destId="{1C40562D-E3BC-40B7-97F4-E3CD5003071E}" srcOrd="1" destOrd="0" presId="urn:microsoft.com/office/officeart/2008/layout/PictureAccentList"/>
    <dgm:cxn modelId="{3D6CB9DB-8FB9-45E5-B41B-891045656685}" type="presParOf" srcId="{0D6C0392-4159-46F2-B0C3-B2AA25B4D9CE}" destId="{71BF1727-47E0-4D98-95C3-7C6EFB1FB066}" srcOrd="1" destOrd="0" presId="urn:microsoft.com/office/officeart/2008/layout/PictureAccentList"/>
    <dgm:cxn modelId="{9CD81838-6590-41B7-93CB-514F0402B234}" type="presParOf" srcId="{71BF1727-47E0-4D98-95C3-7C6EFB1FB066}" destId="{0A0D617D-AA84-49B5-8221-3526F0FF7862}" srcOrd="0" destOrd="0" presId="urn:microsoft.com/office/officeart/2008/layout/PictureAccentList"/>
    <dgm:cxn modelId="{B8CD9B38-D15F-429F-8BBC-D4ED607431EC}" type="presParOf" srcId="{71BF1727-47E0-4D98-95C3-7C6EFB1FB066}" destId="{C6322485-8295-446B-B8D2-4EC7795964B7}" srcOrd="1" destOrd="0" presId="urn:microsoft.com/office/officeart/2008/layout/PictureAccentList"/>
    <dgm:cxn modelId="{B723A32C-369B-4106-B47F-970A55B8316C}" type="presParOf" srcId="{0D6C0392-4159-46F2-B0C3-B2AA25B4D9CE}" destId="{033182C0-A204-498C-88B0-28EA9540615F}" srcOrd="2" destOrd="0" presId="urn:microsoft.com/office/officeart/2008/layout/PictureAccentList"/>
    <dgm:cxn modelId="{FAE2F82B-B8E5-454A-A752-B3150DB6B642}" type="presParOf" srcId="{033182C0-A204-498C-88B0-28EA9540615F}" destId="{1226F5E2-FB03-409E-84CF-B7C61758D88C}" srcOrd="0" destOrd="0" presId="urn:microsoft.com/office/officeart/2008/layout/PictureAccentList"/>
    <dgm:cxn modelId="{830B5A8F-1D82-4EBE-8AD6-F1D354D44393}" type="presParOf" srcId="{033182C0-A204-498C-88B0-28EA9540615F}" destId="{D744C828-81E5-45A5-8A27-832C77C04B57}"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AC510-944C-49CC-A1B7-80408B76C019}">
      <dsp:nvSpPr>
        <dsp:cNvPr id="0" name=""/>
        <dsp:cNvSpPr/>
      </dsp:nvSpPr>
      <dsp:spPr>
        <a:xfrm>
          <a:off x="0" y="3526246"/>
          <a:ext cx="8739386" cy="969525"/>
        </a:xfrm>
        <a:prstGeom prst="roundRect">
          <a:avLst>
            <a:gd name="adj" fmla="val 10000"/>
          </a:avLst>
        </a:prstGeom>
        <a:solidFill>
          <a:srgbClr val="B787BC"/>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bg-BG" sz="2100" kern="1200" dirty="0"/>
            <a:t>Темите на модула ще подкрепят</a:t>
          </a:r>
          <a:endParaRPr lang="en-GB" sz="2100" kern="1200" dirty="0"/>
        </a:p>
      </dsp:txBody>
      <dsp:txXfrm>
        <a:off x="0" y="3526246"/>
        <a:ext cx="2621815" cy="969525"/>
      </dsp:txXfrm>
    </dsp:sp>
    <dsp:sp modelId="{439263C4-0D62-4086-B374-0DC3D9EC0BEE}">
      <dsp:nvSpPr>
        <dsp:cNvPr id="0" name=""/>
        <dsp:cNvSpPr/>
      </dsp:nvSpPr>
      <dsp:spPr>
        <a:xfrm>
          <a:off x="0" y="2395133"/>
          <a:ext cx="8739386" cy="969525"/>
        </a:xfrm>
        <a:prstGeom prst="roundRect">
          <a:avLst>
            <a:gd name="adj" fmla="val 10000"/>
          </a:avLst>
        </a:prstGeom>
        <a:solidFill>
          <a:srgbClr val="D9E47B"/>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bg-BG" sz="2100" kern="1200" dirty="0">
              <a:solidFill>
                <a:srgbClr val="636A6F"/>
              </a:solidFill>
            </a:rPr>
            <a:t>Цел на модула</a:t>
          </a:r>
          <a:endParaRPr lang="en-GB" sz="2100" kern="1200" dirty="0">
            <a:solidFill>
              <a:srgbClr val="636A6F"/>
            </a:solidFill>
          </a:endParaRPr>
        </a:p>
      </dsp:txBody>
      <dsp:txXfrm>
        <a:off x="0" y="2395133"/>
        <a:ext cx="2621815" cy="969525"/>
      </dsp:txXfrm>
    </dsp:sp>
    <dsp:sp modelId="{F629E066-2E61-423B-9886-B7D7D8117A17}">
      <dsp:nvSpPr>
        <dsp:cNvPr id="0" name=""/>
        <dsp:cNvSpPr/>
      </dsp:nvSpPr>
      <dsp:spPr>
        <a:xfrm>
          <a:off x="0" y="1244571"/>
          <a:ext cx="8739386" cy="969525"/>
        </a:xfrm>
        <a:prstGeom prst="roundRect">
          <a:avLst>
            <a:gd name="adj" fmla="val 10000"/>
          </a:avLst>
        </a:prstGeom>
        <a:solidFill>
          <a:srgbClr val="D9E47B"/>
        </a:solidFill>
        <a:ln>
          <a:noFill/>
        </a:ln>
        <a:effectLst/>
      </dsp:spPr>
      <dsp:style>
        <a:lnRef idx="0">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bg-BG" sz="2100" kern="1200" dirty="0">
              <a:solidFill>
                <a:srgbClr val="636A6F"/>
              </a:solidFill>
            </a:rPr>
            <a:t>Фокус на модула</a:t>
          </a:r>
          <a:endParaRPr lang="en-GB" sz="2100" kern="1200" dirty="0">
            <a:solidFill>
              <a:srgbClr val="636A6F"/>
            </a:solidFill>
          </a:endParaRPr>
        </a:p>
      </dsp:txBody>
      <dsp:txXfrm>
        <a:off x="0" y="1244571"/>
        <a:ext cx="2621815" cy="969525"/>
      </dsp:txXfrm>
    </dsp:sp>
    <dsp:sp modelId="{48010919-6028-4306-AB52-563D7B6BBA46}">
      <dsp:nvSpPr>
        <dsp:cNvPr id="0" name=""/>
        <dsp:cNvSpPr/>
      </dsp:nvSpPr>
      <dsp:spPr>
        <a:xfrm>
          <a:off x="3306102" y="1344813"/>
          <a:ext cx="4574209" cy="807938"/>
        </a:xfrm>
        <a:prstGeom prst="roundRect">
          <a:avLst>
            <a:gd name="adj" fmla="val 10000"/>
          </a:avLst>
        </a:prstGeom>
        <a:solidFill>
          <a:srgbClr val="91CF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dirty="0">
              <a:solidFill>
                <a:srgbClr val="636A6F"/>
              </a:solidFill>
            </a:rPr>
            <a:t>Дигитално приобщаване, социална свързаност и благополучие на служителите в хибридни работни места</a:t>
          </a:r>
          <a:endParaRPr lang="en-GB" sz="1000" kern="1200" dirty="0">
            <a:solidFill>
              <a:srgbClr val="636A6F"/>
            </a:solidFill>
          </a:endParaRPr>
        </a:p>
      </dsp:txBody>
      <dsp:txXfrm>
        <a:off x="3329766" y="1368477"/>
        <a:ext cx="4526881" cy="760610"/>
      </dsp:txXfrm>
    </dsp:sp>
    <dsp:sp modelId="{12E17931-5097-4AD0-9397-EF16E0145FE1}">
      <dsp:nvSpPr>
        <dsp:cNvPr id="0" name=""/>
        <dsp:cNvSpPr/>
      </dsp:nvSpPr>
      <dsp:spPr>
        <a:xfrm>
          <a:off x="5539536" y="2152751"/>
          <a:ext cx="91440" cy="333040"/>
        </a:xfrm>
        <a:custGeom>
          <a:avLst/>
          <a:gdLst/>
          <a:ahLst/>
          <a:cxnLst/>
          <a:rect l="0" t="0" r="0" b="0"/>
          <a:pathLst>
            <a:path>
              <a:moveTo>
                <a:pt x="53670" y="0"/>
              </a:moveTo>
              <a:lnTo>
                <a:pt x="53670" y="166520"/>
              </a:lnTo>
              <a:lnTo>
                <a:pt x="45720" y="166520"/>
              </a:lnTo>
              <a:lnTo>
                <a:pt x="45720" y="333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6B4C9-804E-4ECB-90D3-6D59D7EAEEEE}">
      <dsp:nvSpPr>
        <dsp:cNvPr id="0" name=""/>
        <dsp:cNvSpPr/>
      </dsp:nvSpPr>
      <dsp:spPr>
        <a:xfrm>
          <a:off x="3513980" y="2485791"/>
          <a:ext cx="4142552" cy="807938"/>
        </a:xfrm>
        <a:prstGeom prst="roundRect">
          <a:avLst>
            <a:gd name="adj" fmla="val 10000"/>
          </a:avLst>
        </a:prstGeom>
        <a:solidFill>
          <a:srgbClr val="91CF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kern="1200" dirty="0">
              <a:solidFill>
                <a:srgbClr val="636A6F"/>
              </a:solidFill>
            </a:rPr>
            <a:t>Да се даде възможност на специалистите по човешки ресурси и мениджърите да разбират, разработват и прилагат стратегии</a:t>
          </a:r>
          <a:endParaRPr lang="en-GB" sz="1000" kern="1200" dirty="0">
            <a:solidFill>
              <a:srgbClr val="636A6F"/>
            </a:solidFill>
          </a:endParaRPr>
        </a:p>
      </dsp:txBody>
      <dsp:txXfrm>
        <a:off x="3537644" y="2509455"/>
        <a:ext cx="4095224" cy="760610"/>
      </dsp:txXfrm>
    </dsp:sp>
    <dsp:sp modelId="{13154D51-57FE-4488-9F2A-7440679B3E8E}">
      <dsp:nvSpPr>
        <dsp:cNvPr id="0" name=""/>
        <dsp:cNvSpPr/>
      </dsp:nvSpPr>
      <dsp:spPr>
        <a:xfrm>
          <a:off x="3229988" y="3293729"/>
          <a:ext cx="2355268" cy="313310"/>
        </a:xfrm>
        <a:custGeom>
          <a:avLst/>
          <a:gdLst/>
          <a:ahLst/>
          <a:cxnLst/>
          <a:rect l="0" t="0" r="0" b="0"/>
          <a:pathLst>
            <a:path>
              <a:moveTo>
                <a:pt x="2355268" y="0"/>
              </a:moveTo>
              <a:lnTo>
                <a:pt x="2355268" y="156655"/>
              </a:lnTo>
              <a:lnTo>
                <a:pt x="0" y="156655"/>
              </a:lnTo>
              <a:lnTo>
                <a:pt x="0" y="313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E0AE9-6FAB-4081-BC87-3871E9A86188}">
      <dsp:nvSpPr>
        <dsp:cNvPr id="0" name=""/>
        <dsp:cNvSpPr/>
      </dsp:nvSpPr>
      <dsp:spPr>
        <a:xfrm>
          <a:off x="2624034" y="3607040"/>
          <a:ext cx="1211907" cy="807938"/>
        </a:xfrm>
        <a:prstGeom prst="roundRect">
          <a:avLst>
            <a:gd name="adj" fmla="val 10000"/>
          </a:avLst>
        </a:prstGeom>
        <a:solidFill>
          <a:srgbClr val="877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bg-BG" sz="1000" kern="1200" dirty="0">
              <a:solidFill>
                <a:schemeClr val="tx1"/>
              </a:solidFill>
            </a:rPr>
            <a:t>Създаването на култура на дигитално благополучие</a:t>
          </a:r>
          <a:endParaRPr lang="en-GB" sz="1000" kern="1200" dirty="0">
            <a:solidFill>
              <a:schemeClr val="tx1"/>
            </a:solidFill>
          </a:endParaRPr>
        </a:p>
      </dsp:txBody>
      <dsp:txXfrm>
        <a:off x="2647698" y="3630704"/>
        <a:ext cx="1164579" cy="760610"/>
      </dsp:txXfrm>
    </dsp:sp>
    <dsp:sp modelId="{0346B93C-C9AD-4E53-BC44-9F0C46D110FA}">
      <dsp:nvSpPr>
        <dsp:cNvPr id="0" name=""/>
        <dsp:cNvSpPr/>
      </dsp:nvSpPr>
      <dsp:spPr>
        <a:xfrm>
          <a:off x="4805467" y="3293729"/>
          <a:ext cx="779789" cy="313310"/>
        </a:xfrm>
        <a:custGeom>
          <a:avLst/>
          <a:gdLst/>
          <a:ahLst/>
          <a:cxnLst/>
          <a:rect l="0" t="0" r="0" b="0"/>
          <a:pathLst>
            <a:path>
              <a:moveTo>
                <a:pt x="779789" y="0"/>
              </a:moveTo>
              <a:lnTo>
                <a:pt x="779789" y="156655"/>
              </a:lnTo>
              <a:lnTo>
                <a:pt x="0" y="156655"/>
              </a:lnTo>
              <a:lnTo>
                <a:pt x="0" y="313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FC760-098B-4A14-BEF5-35AF9D4364E9}">
      <dsp:nvSpPr>
        <dsp:cNvPr id="0" name=""/>
        <dsp:cNvSpPr/>
      </dsp:nvSpPr>
      <dsp:spPr>
        <a:xfrm>
          <a:off x="4199513" y="3607040"/>
          <a:ext cx="1211907" cy="807938"/>
        </a:xfrm>
        <a:prstGeom prst="roundRect">
          <a:avLst>
            <a:gd name="adj" fmla="val 10000"/>
          </a:avLst>
        </a:prstGeom>
        <a:solidFill>
          <a:srgbClr val="877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bg-BG" sz="1000" kern="1200" dirty="0">
              <a:solidFill>
                <a:schemeClr val="tx1"/>
              </a:solidFill>
            </a:rPr>
            <a:t>Популяризиране на социалното приобщаване</a:t>
          </a:r>
          <a:endParaRPr lang="en-GB" sz="1000" kern="1200" dirty="0">
            <a:solidFill>
              <a:schemeClr val="tx1"/>
            </a:solidFill>
          </a:endParaRPr>
        </a:p>
      </dsp:txBody>
      <dsp:txXfrm>
        <a:off x="4223177" y="3630704"/>
        <a:ext cx="1164579" cy="760610"/>
      </dsp:txXfrm>
    </dsp:sp>
    <dsp:sp modelId="{405122E3-9E13-45CD-99C6-205E207D01E9}">
      <dsp:nvSpPr>
        <dsp:cNvPr id="0" name=""/>
        <dsp:cNvSpPr/>
      </dsp:nvSpPr>
      <dsp:spPr>
        <a:xfrm>
          <a:off x="5585256" y="3293729"/>
          <a:ext cx="795689" cy="313310"/>
        </a:xfrm>
        <a:custGeom>
          <a:avLst/>
          <a:gdLst/>
          <a:ahLst/>
          <a:cxnLst/>
          <a:rect l="0" t="0" r="0" b="0"/>
          <a:pathLst>
            <a:path>
              <a:moveTo>
                <a:pt x="0" y="0"/>
              </a:moveTo>
              <a:lnTo>
                <a:pt x="0" y="156655"/>
              </a:lnTo>
              <a:lnTo>
                <a:pt x="795689" y="156655"/>
              </a:lnTo>
              <a:lnTo>
                <a:pt x="795689" y="313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8E440-4794-46A0-B3D2-A651D42A9EA7}">
      <dsp:nvSpPr>
        <dsp:cNvPr id="0" name=""/>
        <dsp:cNvSpPr/>
      </dsp:nvSpPr>
      <dsp:spPr>
        <a:xfrm>
          <a:off x="5774993" y="3607040"/>
          <a:ext cx="1211907" cy="807938"/>
        </a:xfrm>
        <a:prstGeom prst="roundRect">
          <a:avLst>
            <a:gd name="adj" fmla="val 10000"/>
          </a:avLst>
        </a:prstGeom>
        <a:solidFill>
          <a:srgbClr val="877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bg-BG" sz="1000" kern="1200" dirty="0">
              <a:solidFill>
                <a:schemeClr val="tx1"/>
              </a:solidFill>
            </a:rPr>
            <a:t>Внедряването на практики за дигитално приобщаване</a:t>
          </a:r>
          <a:endParaRPr lang="en-GB" sz="1000" kern="1200" dirty="0">
            <a:solidFill>
              <a:schemeClr val="tx1"/>
            </a:solidFill>
          </a:endParaRPr>
        </a:p>
      </dsp:txBody>
      <dsp:txXfrm>
        <a:off x="5798657" y="3630704"/>
        <a:ext cx="1164579" cy="760610"/>
      </dsp:txXfrm>
    </dsp:sp>
    <dsp:sp modelId="{CF96EF7F-215F-4F2A-886C-3CB36C0C3DE3}">
      <dsp:nvSpPr>
        <dsp:cNvPr id="0" name=""/>
        <dsp:cNvSpPr/>
      </dsp:nvSpPr>
      <dsp:spPr>
        <a:xfrm>
          <a:off x="5585256" y="3293729"/>
          <a:ext cx="2371168" cy="313310"/>
        </a:xfrm>
        <a:custGeom>
          <a:avLst/>
          <a:gdLst/>
          <a:ahLst/>
          <a:cxnLst/>
          <a:rect l="0" t="0" r="0" b="0"/>
          <a:pathLst>
            <a:path>
              <a:moveTo>
                <a:pt x="0" y="0"/>
              </a:moveTo>
              <a:lnTo>
                <a:pt x="0" y="156655"/>
              </a:lnTo>
              <a:lnTo>
                <a:pt x="2371168" y="156655"/>
              </a:lnTo>
              <a:lnTo>
                <a:pt x="2371168" y="3133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0EAF7B-380D-4512-B767-2B5DC005D054}">
      <dsp:nvSpPr>
        <dsp:cNvPr id="0" name=""/>
        <dsp:cNvSpPr/>
      </dsp:nvSpPr>
      <dsp:spPr>
        <a:xfrm>
          <a:off x="7350472" y="3607040"/>
          <a:ext cx="1211907" cy="807938"/>
        </a:xfrm>
        <a:prstGeom prst="roundRect">
          <a:avLst>
            <a:gd name="adj" fmla="val 10000"/>
          </a:avLst>
        </a:prstGeom>
        <a:solidFill>
          <a:srgbClr val="877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bg-BG" sz="1000" kern="1200" dirty="0">
              <a:solidFill>
                <a:schemeClr val="tx1"/>
              </a:solidFill>
            </a:rPr>
            <a:t>Балансиране на технологиите и подхода към хората</a:t>
          </a:r>
          <a:endParaRPr lang="en-GB" sz="1000" kern="1200" dirty="0">
            <a:solidFill>
              <a:schemeClr val="tx1"/>
            </a:solidFill>
          </a:endParaRPr>
        </a:p>
      </dsp:txBody>
      <dsp:txXfrm>
        <a:off x="7374136" y="3630704"/>
        <a:ext cx="1164579" cy="760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2C8F3-7FFA-48A9-9480-B6662623E6D4}">
      <dsp:nvSpPr>
        <dsp:cNvPr id="0" name=""/>
        <dsp:cNvSpPr/>
      </dsp:nvSpPr>
      <dsp:spPr>
        <a:xfrm>
          <a:off x="180296" y="0"/>
          <a:ext cx="8740838" cy="1350023"/>
        </a:xfrm>
        <a:prstGeom prst="roundRect">
          <a:avLst>
            <a:gd name="adj" fmla="val 10000"/>
          </a:avLst>
        </a:prstGeom>
        <a:solidFill>
          <a:srgbClr val="B787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chemeClr val="tx1"/>
              </a:solidFill>
            </a:rPr>
            <a:t>Как да създадем приобщаваща култура и да подкрепим дигиталното приобщаване и благополучие</a:t>
          </a:r>
          <a:endParaRPr lang="en-GB" sz="2700" kern="1200" dirty="0">
            <a:solidFill>
              <a:schemeClr val="tx1"/>
            </a:solidFill>
          </a:endParaRPr>
        </a:p>
      </dsp:txBody>
      <dsp:txXfrm>
        <a:off x="219837" y="39541"/>
        <a:ext cx="8661756" cy="1270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98BCD-18EA-4B73-A582-BF40889C34D9}">
      <dsp:nvSpPr>
        <dsp:cNvPr id="0" name=""/>
        <dsp:cNvSpPr/>
      </dsp:nvSpPr>
      <dsp:spPr>
        <a:xfrm rot="10800000">
          <a:off x="1520885" y="1389997"/>
          <a:ext cx="7463560" cy="3288904"/>
        </a:xfrm>
        <a:prstGeom prst="homePlate">
          <a:avLst/>
        </a:prstGeom>
        <a:solidFill>
          <a:srgbClr val="A02B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125" tIns="114300" rIns="213360" bIns="114300" numCol="1" spcCol="1270" anchor="t" anchorCtr="0">
          <a:noAutofit/>
        </a:bodyPr>
        <a:lstStyle/>
        <a:p>
          <a:pPr marL="0" lvl="0" indent="0" algn="l" defTabSz="1333500">
            <a:lnSpc>
              <a:spcPct val="90000"/>
            </a:lnSpc>
            <a:spcBef>
              <a:spcPct val="0"/>
            </a:spcBef>
            <a:spcAft>
              <a:spcPct val="35000"/>
            </a:spcAft>
            <a:buNone/>
          </a:pPr>
          <a:r>
            <a:rPr lang="bg-BG" sz="3000" kern="1200" dirty="0"/>
            <a:t>Приобщаващи хибридни срещи</a:t>
          </a:r>
          <a:endParaRPr lang="en-GB" sz="3000" kern="1200" dirty="0"/>
        </a:p>
        <a:p>
          <a:pPr marL="228600" lvl="1" indent="-228600" algn="l" defTabSz="1022350">
            <a:lnSpc>
              <a:spcPct val="90000"/>
            </a:lnSpc>
            <a:spcBef>
              <a:spcPct val="0"/>
            </a:spcBef>
            <a:spcAft>
              <a:spcPct val="15000"/>
            </a:spcAft>
            <a:buChar char="•"/>
          </a:pPr>
          <a:r>
            <a:rPr lang="ru-RU" sz="2300" kern="1200" dirty="0"/>
            <a:t>подсигуряване на равнопоставено участие, ангажираност и сътрудничество между присъствените и дистанционните участници, създавайки среда, в която всеки се чувства ценен и включен</a:t>
          </a:r>
          <a:endParaRPr lang="en-GB" sz="2300" kern="1200" dirty="0"/>
        </a:p>
      </dsp:txBody>
      <dsp:txXfrm rot="10800000">
        <a:off x="2343111" y="1389997"/>
        <a:ext cx="6641334" cy="3288904"/>
      </dsp:txXfrm>
    </dsp:sp>
    <dsp:sp modelId="{73D8BF8F-81D9-46E2-92DC-FBA69442F814}">
      <dsp:nvSpPr>
        <dsp:cNvPr id="0" name=""/>
        <dsp:cNvSpPr/>
      </dsp:nvSpPr>
      <dsp:spPr>
        <a:xfrm>
          <a:off x="506961" y="1444639"/>
          <a:ext cx="3179621" cy="3179621"/>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DEE7-11FF-4B2E-B379-DF2909D0F720}">
      <dsp:nvSpPr>
        <dsp:cNvPr id="0" name=""/>
        <dsp:cNvSpPr/>
      </dsp:nvSpPr>
      <dsp:spPr>
        <a:xfrm>
          <a:off x="0" y="34212"/>
          <a:ext cx="8128000" cy="71728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bg-BG" sz="2300" kern="1200" dirty="0"/>
            <a:t>Защо приобщаващата комуникация има значение при хибридните работни места</a:t>
          </a:r>
          <a:endParaRPr lang="en-GB" sz="2300" kern="1200" dirty="0"/>
        </a:p>
      </dsp:txBody>
      <dsp:txXfrm>
        <a:off x="21008" y="55220"/>
        <a:ext cx="8085984" cy="675266"/>
      </dsp:txXfrm>
    </dsp:sp>
    <dsp:sp modelId="{A4B13254-93D5-461B-A02F-5B6A59AA4179}">
      <dsp:nvSpPr>
        <dsp:cNvPr id="0" name=""/>
        <dsp:cNvSpPr/>
      </dsp:nvSpPr>
      <dsp:spPr>
        <a:xfrm>
          <a:off x="0" y="995334"/>
          <a:ext cx="1354666" cy="1354666"/>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0562D-E3BC-40B7-97F4-E3CD5003071E}">
      <dsp:nvSpPr>
        <dsp:cNvPr id="0" name=""/>
        <dsp:cNvSpPr/>
      </dsp:nvSpPr>
      <dsp:spPr>
        <a:xfrm>
          <a:off x="1435946" y="995334"/>
          <a:ext cx="6692053" cy="1354666"/>
        </a:xfrm>
        <a:prstGeom prst="roundRect">
          <a:avLst>
            <a:gd name="adj" fmla="val 16670"/>
          </a:avLst>
        </a:prstGeom>
        <a:solidFill>
          <a:srgbClr val="B787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0" kern="1200" dirty="0"/>
            <a:t>Подобрява сътрудничеството, като помага да се смекчат пристрастията към близостта и насърчава равния принос.</a:t>
          </a:r>
          <a:endParaRPr lang="en-GB" sz="1900" b="0" kern="1200" dirty="0"/>
        </a:p>
      </dsp:txBody>
      <dsp:txXfrm>
        <a:off x="1502087" y="1061475"/>
        <a:ext cx="6559771" cy="1222384"/>
      </dsp:txXfrm>
    </dsp:sp>
    <dsp:sp modelId="{0A0D617D-AA84-49B5-8221-3526F0FF7862}">
      <dsp:nvSpPr>
        <dsp:cNvPr id="0" name=""/>
        <dsp:cNvSpPr/>
      </dsp:nvSpPr>
      <dsp:spPr>
        <a:xfrm>
          <a:off x="0" y="2512561"/>
          <a:ext cx="1354666" cy="1354666"/>
        </a:xfrm>
        <a:prstGeom prst="roundRect">
          <a:avLst>
            <a:gd name="adj" fmla="val 166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22485-8295-446B-B8D2-4EC7795964B7}">
      <dsp:nvSpPr>
        <dsp:cNvPr id="0" name=""/>
        <dsp:cNvSpPr/>
      </dsp:nvSpPr>
      <dsp:spPr>
        <a:xfrm>
          <a:off x="1435946" y="2512561"/>
          <a:ext cx="6692053" cy="1354666"/>
        </a:xfrm>
        <a:prstGeom prst="roundRect">
          <a:avLst>
            <a:gd name="adj" fmla="val 16670"/>
          </a:avLst>
        </a:prstGeom>
        <a:solidFill>
          <a:srgbClr val="B787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t>Повишава продуктивността и ангажираността, като гарантира, че всеки глас ще бъде чут и насърчава чувството за принадлежност</a:t>
          </a:r>
          <a:r>
            <a:rPr lang="en-US" sz="1900" kern="1200" dirty="0"/>
            <a:t>.</a:t>
          </a:r>
          <a:endParaRPr lang="en-GB" sz="1900" kern="1200" dirty="0"/>
        </a:p>
      </dsp:txBody>
      <dsp:txXfrm>
        <a:off x="1502087" y="2578702"/>
        <a:ext cx="6559771" cy="1222384"/>
      </dsp:txXfrm>
    </dsp:sp>
    <dsp:sp modelId="{1226F5E2-FB03-409E-84CF-B7C61758D88C}">
      <dsp:nvSpPr>
        <dsp:cNvPr id="0" name=""/>
        <dsp:cNvSpPr/>
      </dsp:nvSpPr>
      <dsp:spPr>
        <a:xfrm>
          <a:off x="0" y="4029788"/>
          <a:ext cx="1354666" cy="1354666"/>
        </a:xfrm>
        <a:prstGeom prst="roundRect">
          <a:avLst>
            <a:gd name="adj" fmla="val 166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4C828-81E5-45A5-8A27-832C77C04B57}">
      <dsp:nvSpPr>
        <dsp:cNvPr id="0" name=""/>
        <dsp:cNvSpPr/>
      </dsp:nvSpPr>
      <dsp:spPr>
        <a:xfrm>
          <a:off x="1435946" y="4029788"/>
          <a:ext cx="6692053" cy="1354666"/>
        </a:xfrm>
        <a:prstGeom prst="roundRect">
          <a:avLst>
            <a:gd name="adj" fmla="val 16670"/>
          </a:avLst>
        </a:prstGeom>
        <a:solidFill>
          <a:srgbClr val="B787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bg-BG" sz="1900" kern="1200" dirty="0"/>
            <a:t>Когато комуникацията е добре структурирана, тя намалява дигиталната умора, като така </a:t>
          </a:r>
          <a:r>
            <a:rPr lang="ru-RU" sz="1900" kern="1200" dirty="0"/>
            <a:t>предотвратява претоварването и насърчава благополучието.</a:t>
          </a:r>
          <a:endParaRPr lang="en-GB" sz="1900" kern="1200" dirty="0"/>
        </a:p>
      </dsp:txBody>
      <dsp:txXfrm>
        <a:off x="1502087" y="4095929"/>
        <a:ext cx="6559771" cy="12223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use 1 PPT per learning unit</a:t>
            </a:r>
            <a:endParaRPr/>
          </a:p>
          <a:p>
            <a:pPr marL="171450" lvl="0" indent="-171450" algn="l" rtl="0">
              <a:spcBef>
                <a:spcPts val="0"/>
              </a:spcBef>
              <a:spcAft>
                <a:spcPts val="0"/>
              </a:spcAft>
              <a:buClr>
                <a:schemeClr val="dk1"/>
              </a:buClr>
              <a:buSzPts val="1200"/>
              <a:buFont typeface="Calibri"/>
              <a:buChar char="-"/>
            </a:pPr>
            <a:r>
              <a:rPr lang="en-GB"/>
              <a:t>keep between 20-25 slides per learning unit</a:t>
            </a:r>
            <a:endParaRPr/>
          </a:p>
          <a:p>
            <a:pPr marL="171450" lvl="0" indent="-171450" algn="l" rtl="0">
              <a:spcBef>
                <a:spcPts val="0"/>
              </a:spcBef>
              <a:spcAft>
                <a:spcPts val="0"/>
              </a:spcAft>
              <a:buClr>
                <a:schemeClr val="dk1"/>
              </a:buClr>
              <a:buSzPts val="1200"/>
              <a:buFont typeface="Calibri"/>
              <a:buChar char="-"/>
            </a:pPr>
            <a:r>
              <a:rPr lang="en-GB"/>
              <a:t>each module/learning unit/section must be similar in length, have similar density and amount of content</a:t>
            </a:r>
            <a:endParaRPr/>
          </a:p>
          <a:p>
            <a:pPr marL="171450" lvl="0" indent="-171450" algn="l" rtl="0">
              <a:spcBef>
                <a:spcPts val="0"/>
              </a:spcBef>
              <a:spcAft>
                <a:spcPts val="0"/>
              </a:spcAft>
              <a:buClr>
                <a:schemeClr val="dk1"/>
              </a:buClr>
              <a:buSzPts val="1200"/>
              <a:buFont typeface="Calibri"/>
              <a:buChar char="-"/>
            </a:pPr>
            <a:r>
              <a:rPr lang="en-GB"/>
              <a:t>each module has a total of 10 hours</a:t>
            </a:r>
            <a:endParaRPr/>
          </a:p>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430C93CA-04FB-5E36-2670-6E455D1A9C9A}"/>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735ED89D-0C68-8D43-988A-5F15DE9136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53E5DB50-37B6-B27A-7EDD-397345D752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EA88293D-B504-FB44-F676-ECA2E550891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86831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7871ED41-8412-F4AB-83DD-676AEF3448BB}"/>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7D4750B3-E536-DA25-4A70-CF7894CC48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D0DFC015-A79A-E7C8-E5A8-BFE8E50C616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spcBef>
                <a:spcPts val="0"/>
              </a:spcBef>
              <a:spcAft>
                <a:spcPts val="0"/>
              </a:spcAft>
              <a:buClr>
                <a:schemeClr val="dk1"/>
              </a:buClr>
              <a:buSzPts val="1200"/>
              <a:buFont typeface="Calibri"/>
              <a:buChar char="-"/>
            </a:pPr>
            <a:r>
              <a:rPr lang="en-GB"/>
              <a:t>use not more that 3 slides to describe the activity</a:t>
            </a:r>
            <a:endParaRPr/>
          </a:p>
        </p:txBody>
      </p:sp>
      <p:sp>
        <p:nvSpPr>
          <p:cNvPr id="135" name="Google Shape;135;p8:notes">
            <a:extLst>
              <a:ext uri="{FF2B5EF4-FFF2-40B4-BE49-F238E27FC236}">
                <a16:creationId xmlns:a16="http://schemas.microsoft.com/office/drawing/2014/main" id="{F99C847C-DDEB-B21D-9B2F-CAD631EF92C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56102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BC8DA99A-3825-AC7D-A360-0D9A83715818}"/>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C06C3DD0-50C7-B18E-4365-6AA0C1E48D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9AD09B50-8A5F-B3A0-2D07-AD5BCCC7C5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a:extLst>
              <a:ext uri="{FF2B5EF4-FFF2-40B4-BE49-F238E27FC236}">
                <a16:creationId xmlns:a16="http://schemas.microsoft.com/office/drawing/2014/main" id="{F008B2E1-189E-94AC-D42E-AEF087FAC83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253563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6B22DC-B5EB-BBCD-481D-7A1FCDF10205}"/>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62535561-5239-129A-81F3-3FB55D86D69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EB94414D-795D-849A-FAF9-5FA3ABC8885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a:extLst>
              <a:ext uri="{FF2B5EF4-FFF2-40B4-BE49-F238E27FC236}">
                <a16:creationId xmlns:a16="http://schemas.microsoft.com/office/drawing/2014/main" id="{E71C75A8-2FAD-3BF5-C6C3-29A4CEFBAE9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36972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fd5a3148a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00" name="Google Shape;200;g30fd5a3148a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D22F8B8A-FE36-740A-3BE2-29A73EB2933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757B96E4-93E2-21B8-6A86-E628957C4B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83E7C407-9782-9E95-5C89-A316F2231ED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6DF605A7-02BE-52A2-D8E6-B5A3D524939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412222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FEB59EEE-67AC-620F-DCD3-D908ACE724F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094C1DBF-1411-D44E-D38C-52560C7342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0B28CE1-0997-CCDA-2933-E0FC7AA93CD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76BCDD15-2919-2C99-667A-BF268A98D45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657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BF1E684-4E19-6881-CBC1-A21C6B58E0B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01A5072-D93A-F3C2-1700-F04F2C92F9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A96EC2E9-B590-DC3F-CFD1-22A03B94B74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0D4CB7FD-15C3-6A38-C0B1-66A59B911A3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19769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56FEBB8C-77EA-D19E-6111-B81BA54C0595}"/>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F8489617-BB18-BF97-C020-1904C28BDE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4CBD21A7-6D19-ACAC-81F7-30765039D18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B4EFAB99-9626-713E-A097-FD9BD0123CC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58335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51A8C246-3705-83E6-2162-4C8D391969BA}"/>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1691EF7D-C7CF-B414-145F-24A80DF148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84BEA40A-3E9E-F032-A15D-9F23B98434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spcBef>
                <a:spcPts val="0"/>
              </a:spcBef>
              <a:spcAft>
                <a:spcPts val="0"/>
              </a:spcAft>
              <a:buClr>
                <a:schemeClr val="dk1"/>
              </a:buClr>
              <a:buSzPts val="1200"/>
              <a:buFont typeface="Calibri"/>
              <a:buChar char="-"/>
            </a:pPr>
            <a:r>
              <a:rPr lang="en-GB"/>
              <a:t>use not more that 3 slides to describe the activity</a:t>
            </a:r>
            <a:endParaRPr/>
          </a:p>
        </p:txBody>
      </p:sp>
      <p:sp>
        <p:nvSpPr>
          <p:cNvPr id="135" name="Google Shape;135;p8:notes">
            <a:extLst>
              <a:ext uri="{FF2B5EF4-FFF2-40B4-BE49-F238E27FC236}">
                <a16:creationId xmlns:a16="http://schemas.microsoft.com/office/drawing/2014/main" id="{CFD93FBB-68C1-E2C1-8596-ED4428F6A92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156298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 keep the same presentation style in all PPT’s</a:t>
            </a:r>
            <a:endParaRPr/>
          </a:p>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A334E0AC-F9B0-DBA1-1FE0-7FB00D69EF9A}"/>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FDD433DE-6B71-3291-4D98-B171A4FB32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AA86EE34-C54A-86F9-FADB-DB49BA8D0BF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a:extLst>
              <a:ext uri="{FF2B5EF4-FFF2-40B4-BE49-F238E27FC236}">
                <a16:creationId xmlns:a16="http://schemas.microsoft.com/office/drawing/2014/main" id="{F4F89DB9-3BFF-0474-57B3-C2B05C9D037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97935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EEDE8392-CAFA-7F38-FD80-17593969C842}"/>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E78C75B3-7D58-B571-AA26-AEE25711EF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867ED7C0-2E3E-1D4B-A865-DB7CA4FB856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00" name="Google Shape;200;g30fd5a3148a_2_39:notes">
            <a:extLst>
              <a:ext uri="{FF2B5EF4-FFF2-40B4-BE49-F238E27FC236}">
                <a16:creationId xmlns:a16="http://schemas.microsoft.com/office/drawing/2014/main" id="{CF5C3EE0-E503-4494-5419-A55E29052DC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78463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553CD08B-2EB1-A27F-CB50-46560AF7AC97}"/>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3833915-C8A9-C06E-CE1E-8260B24636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18B75719-D1AE-56CE-0764-989E2D5F0D9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F538B4B6-7181-629B-2576-06E376F9AC4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1001093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4A87778-F183-1F7F-38B3-EDC5AF2EA301}"/>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124F0CF7-2E45-ADD8-2AC4-327F082BBA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547EEB13-FCD6-ED79-2DA3-C1FD7DE6E81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5D1F991D-15CF-F98B-B4A0-4FCBCFAFC37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4064945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4D4A2BC-8837-7CCD-2528-D2A7699A197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8746705C-B65C-994C-F2A6-F5FBDFD2FB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C62DDB24-34B4-49B1-1914-5F62410BB2E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F540192F-87C3-D7C5-FDC8-62C7A88CC84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424900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445989D4-9E12-3D26-9D18-3AFBB670F054}"/>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2DDBB5F-438A-4512-6BA8-E21AE12A5E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0CBCDBB2-B886-DB81-9CB1-8437F737805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D1983DEF-6243-19B4-B379-140F91EDD16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682797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1D936D96-D538-15A1-A4EB-53CDA6C5CFD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E83C537D-3C8D-7912-1A18-20151D367D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F614FB75-C965-7D7C-5CBF-0FF52DF9AFF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F096A0CC-17CD-72BC-AE89-47BCD15518E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3113514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F3D310E3-E831-987F-8DE9-2817B7B1E2A5}"/>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4897369-0F12-CAC0-0ACC-B769530B06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E204D77B-4A55-428B-C0D7-7A9AEFA7F52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B3C34481-9A13-CC49-2CBA-6B7445A18B1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2589014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7C1F6918-FE8A-929B-99E9-4D741C15DFCB}"/>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F6EC8827-B967-8257-E6BF-02DDCCD02B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5A423FE9-5D59-6DEA-9885-144038119FF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spcBef>
                <a:spcPts val="0"/>
              </a:spcBef>
              <a:spcAft>
                <a:spcPts val="0"/>
              </a:spcAft>
              <a:buClr>
                <a:schemeClr val="dk1"/>
              </a:buClr>
              <a:buSzPts val="1200"/>
              <a:buFont typeface="Calibri"/>
              <a:buChar char="-"/>
            </a:pPr>
            <a:r>
              <a:rPr lang="en-GB"/>
              <a:t>use not more that 3 slides to describe the activity</a:t>
            </a:r>
            <a:endParaRPr/>
          </a:p>
        </p:txBody>
      </p:sp>
      <p:sp>
        <p:nvSpPr>
          <p:cNvPr id="135" name="Google Shape;135;p8:notes">
            <a:extLst>
              <a:ext uri="{FF2B5EF4-FFF2-40B4-BE49-F238E27FC236}">
                <a16:creationId xmlns:a16="http://schemas.microsoft.com/office/drawing/2014/main" id="{8FAC98FF-F5FA-08CD-EFD9-8424291104A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282193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14F39F96-BB52-B062-0E51-8298C2C69301}"/>
            </a:ext>
          </a:extLst>
        </p:cNvPr>
        <p:cNvGrpSpPr/>
        <p:nvPr/>
      </p:nvGrpSpPr>
      <p:grpSpPr>
        <a:xfrm>
          <a:off x="0" y="0"/>
          <a:ext cx="0" cy="0"/>
          <a:chOff x="0" y="0"/>
          <a:chExt cx="0" cy="0"/>
        </a:xfrm>
      </p:grpSpPr>
      <p:sp>
        <p:nvSpPr>
          <p:cNvPr id="110" name="Google Shape;110;p2:notes">
            <a:extLst>
              <a:ext uri="{FF2B5EF4-FFF2-40B4-BE49-F238E27FC236}">
                <a16:creationId xmlns:a16="http://schemas.microsoft.com/office/drawing/2014/main" id="{F0391CF5-701D-25B9-C869-E28E5D7277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a:extLst>
              <a:ext uri="{FF2B5EF4-FFF2-40B4-BE49-F238E27FC236}">
                <a16:creationId xmlns:a16="http://schemas.microsoft.com/office/drawing/2014/main" id="{A3A2CFA7-5F5D-501D-DBF7-CCD0F9E97FD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 keep the same presentation style in all PPT’s</a:t>
            </a:r>
            <a:endParaRPr/>
          </a:p>
          <a:p>
            <a:pPr marL="0" lvl="0" indent="0" algn="l" rtl="0">
              <a:spcBef>
                <a:spcPts val="0"/>
              </a:spcBef>
              <a:spcAft>
                <a:spcPts val="0"/>
              </a:spcAft>
              <a:buNone/>
            </a:pPr>
            <a:endParaRPr/>
          </a:p>
        </p:txBody>
      </p:sp>
      <p:sp>
        <p:nvSpPr>
          <p:cNvPr id="112" name="Google Shape;112;p2:notes">
            <a:extLst>
              <a:ext uri="{FF2B5EF4-FFF2-40B4-BE49-F238E27FC236}">
                <a16:creationId xmlns:a16="http://schemas.microsoft.com/office/drawing/2014/main" id="{E600CE83-2E99-3A84-27A9-2CD0F118574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93650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F8296A38-9BD0-CA5E-A374-E4914AF2C34B}"/>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8F2B59F1-D5BA-E00D-74E1-E4ED517307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E8F94EDA-4576-6454-775B-D71061A3344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a:extLst>
              <a:ext uri="{FF2B5EF4-FFF2-40B4-BE49-F238E27FC236}">
                <a16:creationId xmlns:a16="http://schemas.microsoft.com/office/drawing/2014/main" id="{0831C805-647B-8EB9-B545-D176A948597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804085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7D65826F-F1BE-8C27-0D03-874997065937}"/>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D505172B-0777-F2C0-4EB9-E8134D7DC0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F97B5F47-F249-0945-658D-9FE46E1DD4B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00" name="Google Shape;200;g30fd5a3148a_2_39:notes">
            <a:extLst>
              <a:ext uri="{FF2B5EF4-FFF2-40B4-BE49-F238E27FC236}">
                <a16:creationId xmlns:a16="http://schemas.microsoft.com/office/drawing/2014/main" id="{527B2AC0-D2F2-4D18-3876-8920D9EECB8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extLst>
      <p:ext uri="{BB962C8B-B14F-4D97-AF65-F5344CB8AC3E}">
        <p14:creationId xmlns:p14="http://schemas.microsoft.com/office/powerpoint/2010/main" val="1149951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367A11D-26EF-9F07-148F-0223EDFC69E2}"/>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80186AB-D78C-5A3A-B132-A4F49D309F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E6D17935-76AB-B6EB-C58C-C7ECAE7EB90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C8C1B172-44A0-53DC-C3A3-0C3039554A1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extLst>
      <p:ext uri="{BB962C8B-B14F-4D97-AF65-F5344CB8AC3E}">
        <p14:creationId xmlns:p14="http://schemas.microsoft.com/office/powerpoint/2010/main" val="143521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F505081B-940B-FDDF-C798-55C8F0058458}"/>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CB6A33B8-693B-E003-3388-BE96A132DE2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DB9BA6B-29EA-5A9C-6739-E7CD3ADEE06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09D933BC-9859-E965-BC60-52CC5424F94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extLst>
      <p:ext uri="{BB962C8B-B14F-4D97-AF65-F5344CB8AC3E}">
        <p14:creationId xmlns:p14="http://schemas.microsoft.com/office/powerpoint/2010/main" val="1400869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6B3DA4CB-386C-6F91-DF85-17167F2B89B8}"/>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B0E048D-663C-98ED-40B4-3DA1FA1BCB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38972E6B-EEE0-A665-A61B-BA709E9D201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61103488-D83E-DCB1-CAEE-E4DB2427112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extLst>
      <p:ext uri="{BB962C8B-B14F-4D97-AF65-F5344CB8AC3E}">
        <p14:creationId xmlns:p14="http://schemas.microsoft.com/office/powerpoint/2010/main" val="2594369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CAA1D53B-1D31-7406-827A-1CEDE8C8638A}"/>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1FEC7951-9125-D785-C365-E362CBEDDD6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7DD807B-3784-5068-A42F-4613B532C7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5AB4E0EB-2D1A-9847-F271-A7D0AA9E72F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extLst>
      <p:ext uri="{BB962C8B-B14F-4D97-AF65-F5344CB8AC3E}">
        <p14:creationId xmlns:p14="http://schemas.microsoft.com/office/powerpoint/2010/main" val="3672293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A53C001D-0DD1-0CFA-295D-35DBDDB72D0B}"/>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8806C6D2-EB18-E6D6-5673-52EF9E814B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0122D41B-5837-E32C-9340-29E69873B96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spcBef>
                <a:spcPts val="0"/>
              </a:spcBef>
              <a:spcAft>
                <a:spcPts val="0"/>
              </a:spcAft>
              <a:buClr>
                <a:schemeClr val="dk1"/>
              </a:buClr>
              <a:buSzPts val="1200"/>
              <a:buFont typeface="Calibri"/>
              <a:buChar char="-"/>
            </a:pPr>
            <a:r>
              <a:rPr lang="en-GB"/>
              <a:t>use not more that 3 slides to describe the activity</a:t>
            </a:r>
            <a:endParaRPr/>
          </a:p>
        </p:txBody>
      </p:sp>
      <p:sp>
        <p:nvSpPr>
          <p:cNvPr id="135" name="Google Shape;135;p8:notes">
            <a:extLst>
              <a:ext uri="{FF2B5EF4-FFF2-40B4-BE49-F238E27FC236}">
                <a16:creationId xmlns:a16="http://schemas.microsoft.com/office/drawing/2014/main" id="{8481349C-7271-E82F-C5C5-CE1C638920F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extLst>
      <p:ext uri="{BB962C8B-B14F-4D97-AF65-F5344CB8AC3E}">
        <p14:creationId xmlns:p14="http://schemas.microsoft.com/office/powerpoint/2010/main" val="618451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C4DE40E9-A663-088F-AFD7-3E7D96AAC22E}"/>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4EB75F0D-E43D-2575-CC13-C825EB70FD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D4C88578-499B-517E-4842-3B112F978B6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a:extLst>
              <a:ext uri="{FF2B5EF4-FFF2-40B4-BE49-F238E27FC236}">
                <a16:creationId xmlns:a16="http://schemas.microsoft.com/office/drawing/2014/main" id="{C48D2AA2-4E22-5DEB-5480-D002590C15C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extLst>
      <p:ext uri="{BB962C8B-B14F-4D97-AF65-F5344CB8AC3E}">
        <p14:creationId xmlns:p14="http://schemas.microsoft.com/office/powerpoint/2010/main" val="1499841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BC2F7ED1-5AAE-A069-E175-C330E40D2414}"/>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FFAC8F08-8F81-3FDB-F541-18B51E4EC4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4B98D966-1FBE-588F-4FB5-F8650C2BEC8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00" name="Google Shape;200;g30fd5a3148a_2_39:notes">
            <a:extLst>
              <a:ext uri="{FF2B5EF4-FFF2-40B4-BE49-F238E27FC236}">
                <a16:creationId xmlns:a16="http://schemas.microsoft.com/office/drawing/2014/main" id="{4C8B7E1B-74C8-94D0-421D-AD0CA4EBC73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extLst>
      <p:ext uri="{BB962C8B-B14F-4D97-AF65-F5344CB8AC3E}">
        <p14:creationId xmlns:p14="http://schemas.microsoft.com/office/powerpoint/2010/main" val="3322605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5FFE2658-D90F-9119-1C40-115E1AA9425F}"/>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24C74197-C7E8-4BC9-AA89-F021DFFD99E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02DF261B-4ABA-4801-BAA8-16FC1670AE9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9D83384A-A5C5-07BB-25F6-122FD078D19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extLst>
      <p:ext uri="{BB962C8B-B14F-4D97-AF65-F5344CB8AC3E}">
        <p14:creationId xmlns:p14="http://schemas.microsoft.com/office/powerpoint/2010/main" val="301993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4C63C7BD-DF84-7EDA-AC7F-577D7E9C3C00}"/>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D1E1E30E-3E42-9FC2-CA93-3C79AC63D1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6D219B99-D30D-F331-D38A-C5B5063305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C84C0F51-55EA-7848-7AAE-780945C1898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78593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0C37DCC-8720-303F-BFCE-036A8FA70CE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28C45AA7-B8BE-653B-A8AC-106A6CF0D1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E27E056C-D00E-FB81-CE28-52EF456CFFE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0BF30284-8C83-31B8-79B1-C8219E1CBDD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extLst>
      <p:ext uri="{BB962C8B-B14F-4D97-AF65-F5344CB8AC3E}">
        <p14:creationId xmlns:p14="http://schemas.microsoft.com/office/powerpoint/2010/main" val="3764763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A0634A43-D4C5-3F50-DACE-53AEB00165C4}"/>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8BCAB4C8-C8EA-4CE8-8896-4C9BCD7566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C9F6D4F3-61BB-22D7-5349-239A7C9A12B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033B3E89-4994-ED4A-30E7-BFADB388FD7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extLst>
      <p:ext uri="{BB962C8B-B14F-4D97-AF65-F5344CB8AC3E}">
        <p14:creationId xmlns:p14="http://schemas.microsoft.com/office/powerpoint/2010/main" val="1906378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44FBA1F1-5FAA-9005-DD69-6645AA1F11E2}"/>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FA4ECDBC-9361-1800-8E5B-7C34A4502A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0A2DF66-7442-6758-811B-2F11110012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68D7D036-734D-C026-69E6-97E30A3C857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extLst>
      <p:ext uri="{BB962C8B-B14F-4D97-AF65-F5344CB8AC3E}">
        <p14:creationId xmlns:p14="http://schemas.microsoft.com/office/powerpoint/2010/main" val="1282520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13570774-B2BC-9672-C077-75F77BB1F1B2}"/>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DC999E05-0E23-9AFB-FAA1-65EC2C345F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63BD5482-453C-89F0-8DE2-B13B99F0F2D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spcBef>
                <a:spcPts val="0"/>
              </a:spcBef>
              <a:spcAft>
                <a:spcPts val="0"/>
              </a:spcAft>
              <a:buClr>
                <a:schemeClr val="dk1"/>
              </a:buClr>
              <a:buSzPts val="1200"/>
              <a:buFont typeface="Calibri"/>
              <a:buChar char="-"/>
            </a:pPr>
            <a:r>
              <a:rPr lang="en-GB"/>
              <a:t>use not more that 3 slides to describe the activity</a:t>
            </a:r>
            <a:endParaRPr/>
          </a:p>
        </p:txBody>
      </p:sp>
      <p:sp>
        <p:nvSpPr>
          <p:cNvPr id="135" name="Google Shape;135;p8:notes">
            <a:extLst>
              <a:ext uri="{FF2B5EF4-FFF2-40B4-BE49-F238E27FC236}">
                <a16:creationId xmlns:a16="http://schemas.microsoft.com/office/drawing/2014/main" id="{4BA9BA54-5128-3BFC-C107-2B8235A650A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extLst>
      <p:ext uri="{BB962C8B-B14F-4D97-AF65-F5344CB8AC3E}">
        <p14:creationId xmlns:p14="http://schemas.microsoft.com/office/powerpoint/2010/main" val="2862222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B583C0EE-C072-DD42-8EAD-6CC4B395E463}"/>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0346E62C-297A-3532-76DF-E50E5B099F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F2756DC3-D5AA-E0AE-8E31-9363245AE0F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a:extLst>
              <a:ext uri="{FF2B5EF4-FFF2-40B4-BE49-F238E27FC236}">
                <a16:creationId xmlns:a16="http://schemas.microsoft.com/office/drawing/2014/main" id="{17E15D63-EFBA-5DC8-8F55-F736B7DB04A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extLst>
      <p:ext uri="{BB962C8B-B14F-4D97-AF65-F5344CB8AC3E}">
        <p14:creationId xmlns:p14="http://schemas.microsoft.com/office/powerpoint/2010/main" val="169478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49BA206C-D782-672F-6575-56AF89F0CF90}"/>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70CE082E-C17F-E3B8-E5CB-9023B85FE6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987E60B6-5D53-B42F-5778-D2E50DD9443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00" name="Google Shape;200;g30fd5a3148a_2_39:notes">
            <a:extLst>
              <a:ext uri="{FF2B5EF4-FFF2-40B4-BE49-F238E27FC236}">
                <a16:creationId xmlns:a16="http://schemas.microsoft.com/office/drawing/2014/main" id="{D85AB80C-3D87-DC02-B71E-63DCBD254C3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extLst>
      <p:ext uri="{BB962C8B-B14F-4D97-AF65-F5344CB8AC3E}">
        <p14:creationId xmlns:p14="http://schemas.microsoft.com/office/powerpoint/2010/main" val="3302818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F06F6E12-5B0F-8702-2E82-06873F35B034}"/>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C8F35B09-5FCE-9002-972A-8DCAC0D6DA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EF9E4230-6310-C96C-72F5-04D4FDDC67C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5789F771-7CA2-E341-18EA-4892C27A5DA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extLst>
      <p:ext uri="{BB962C8B-B14F-4D97-AF65-F5344CB8AC3E}">
        <p14:creationId xmlns:p14="http://schemas.microsoft.com/office/powerpoint/2010/main" val="3755459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6CE281A7-AA06-8C81-CD1F-2BA0587148B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B53D57AB-81B0-41CD-4F72-CEDF326EC2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E6F9079E-D8C7-A54E-69CE-088E60C3BBC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E1B77797-ABEE-FBB3-80A0-022903B8382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extLst>
      <p:ext uri="{BB962C8B-B14F-4D97-AF65-F5344CB8AC3E}">
        <p14:creationId xmlns:p14="http://schemas.microsoft.com/office/powerpoint/2010/main" val="1076948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955CFD1F-9CB7-7093-AF9A-E2F546A9E095}"/>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7A52DAF-466E-A774-1A5C-5E91B3E373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90154DEB-5138-9348-41FD-C8201086124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68A3C789-8124-04FE-661E-92963085676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extLst>
      <p:ext uri="{BB962C8B-B14F-4D97-AF65-F5344CB8AC3E}">
        <p14:creationId xmlns:p14="http://schemas.microsoft.com/office/powerpoint/2010/main" val="183444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461BB94-8366-C2F6-ACB1-85A59C069651}"/>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18D78FBE-CF6C-E2DC-7085-F0AAFB3E0D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36DABCEB-815D-F034-6076-D8791B54C6E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A7F24B8E-F076-4B99-1639-DC71F38F9C9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extLst>
      <p:ext uri="{BB962C8B-B14F-4D97-AF65-F5344CB8AC3E}">
        <p14:creationId xmlns:p14="http://schemas.microsoft.com/office/powerpoint/2010/main" val="392593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1BC749AA-97ED-B5C4-5DF2-BC68FB74E2A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0B9DE7F-8748-86B2-3850-534667125E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8D9DC08F-B829-0A89-AE03-5F437BE7308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073C16B5-E070-55C7-5228-56F0287EDCA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extLst>
      <p:ext uri="{BB962C8B-B14F-4D97-AF65-F5344CB8AC3E}">
        <p14:creationId xmlns:p14="http://schemas.microsoft.com/office/powerpoint/2010/main" val="2019936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0E03C38B-4EBD-AB39-D022-76C20D1C448A}"/>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DE9C126F-C007-C192-66B2-5607B47093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C3634288-E076-E6E5-4C57-F6D88DAF79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spcBef>
                <a:spcPts val="0"/>
              </a:spcBef>
              <a:spcAft>
                <a:spcPts val="0"/>
              </a:spcAft>
              <a:buClr>
                <a:schemeClr val="dk1"/>
              </a:buClr>
              <a:buSzPts val="1200"/>
              <a:buFont typeface="Calibri"/>
              <a:buChar char="-"/>
            </a:pPr>
            <a:r>
              <a:rPr lang="en-GB"/>
              <a:t>use not more that 3 slides to describe the activity</a:t>
            </a:r>
            <a:endParaRPr/>
          </a:p>
        </p:txBody>
      </p:sp>
      <p:sp>
        <p:nvSpPr>
          <p:cNvPr id="135" name="Google Shape;135;p8:notes">
            <a:extLst>
              <a:ext uri="{FF2B5EF4-FFF2-40B4-BE49-F238E27FC236}">
                <a16:creationId xmlns:a16="http://schemas.microsoft.com/office/drawing/2014/main" id="{1E567202-2579-3AEA-622F-18387A974F7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extLst>
      <p:ext uri="{BB962C8B-B14F-4D97-AF65-F5344CB8AC3E}">
        <p14:creationId xmlns:p14="http://schemas.microsoft.com/office/powerpoint/2010/main" val="3486861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3D70BCAC-6B68-F7AD-5D04-A6D947DFED47}"/>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ED7C052F-7606-43B4-DCF9-1D85383457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44EFCEAB-70CA-E0AA-360A-9123073C66C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a:extLst>
              <a:ext uri="{FF2B5EF4-FFF2-40B4-BE49-F238E27FC236}">
                <a16:creationId xmlns:a16="http://schemas.microsoft.com/office/drawing/2014/main" id="{8B26CC1A-1E9E-BCF0-E253-F02893782BC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extLst>
      <p:ext uri="{BB962C8B-B14F-4D97-AF65-F5344CB8AC3E}">
        <p14:creationId xmlns:p14="http://schemas.microsoft.com/office/powerpoint/2010/main" val="68801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92199B9C-7E46-3CB2-8A85-570D68E7EE1F}"/>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0F8AE292-0CDA-2E05-669B-9A4B91CA79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1130E7B5-B758-1C87-EA20-59209AA1E49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00" name="Google Shape;200;g30fd5a3148a_2_39:notes">
            <a:extLst>
              <a:ext uri="{FF2B5EF4-FFF2-40B4-BE49-F238E27FC236}">
                <a16:creationId xmlns:a16="http://schemas.microsoft.com/office/drawing/2014/main" id="{13F7735C-19F9-288E-CE7A-E309141CB12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extLst>
      <p:ext uri="{BB962C8B-B14F-4D97-AF65-F5344CB8AC3E}">
        <p14:creationId xmlns:p14="http://schemas.microsoft.com/office/powerpoint/2010/main" val="1518839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6215E94-3066-02F5-E9DD-D0065004147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B5B400FC-91FA-65E1-975D-F12246DE54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B9F0FC7-3622-203D-53CA-87A026798AE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F92B5BB8-21DC-A528-DEAE-AC8424A9099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extLst>
      <p:ext uri="{BB962C8B-B14F-4D97-AF65-F5344CB8AC3E}">
        <p14:creationId xmlns:p14="http://schemas.microsoft.com/office/powerpoint/2010/main" val="18686285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B1C1E686-2005-7BFA-1BED-B715817721FC}"/>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74883895-487E-B5E8-F493-77F4709077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5EB8C35E-081F-A256-46AC-11DE126DE2C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B4F45936-7532-2C7F-1326-859F3C63E21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extLst>
      <p:ext uri="{BB962C8B-B14F-4D97-AF65-F5344CB8AC3E}">
        <p14:creationId xmlns:p14="http://schemas.microsoft.com/office/powerpoint/2010/main" val="2731312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E7567046-07A9-510B-4990-5750584FC6B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CD80321-34BA-3E48-F5C5-3DD5C7E025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39C03B6D-CB46-EE48-5D1B-6301EEB0F98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6D983B6C-F7A6-1195-0821-85EF499C49E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extLst>
      <p:ext uri="{BB962C8B-B14F-4D97-AF65-F5344CB8AC3E}">
        <p14:creationId xmlns:p14="http://schemas.microsoft.com/office/powerpoint/2010/main" val="2709591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62ED5F0-D579-2525-6AC0-3F2A91E68DE2}"/>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AB31FEB7-ADE6-B076-C2F0-92593E6A19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18E9CE22-1582-CF93-22E8-B1DFA75DED6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01882AE8-60BB-2895-EBF6-079DCAC0076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extLst>
      <p:ext uri="{BB962C8B-B14F-4D97-AF65-F5344CB8AC3E}">
        <p14:creationId xmlns:p14="http://schemas.microsoft.com/office/powerpoint/2010/main" val="748151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05E189A4-5BFB-79A0-B69D-51CDD5B5C1E7}"/>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53948900-D148-9001-2B83-F009EF49D4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52D60C79-D1EA-DEA1-274A-9883C7A2A9B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spcBef>
                <a:spcPts val="0"/>
              </a:spcBef>
              <a:spcAft>
                <a:spcPts val="0"/>
              </a:spcAft>
              <a:buClr>
                <a:schemeClr val="dk1"/>
              </a:buClr>
              <a:buSzPts val="1200"/>
              <a:buFont typeface="Calibri"/>
              <a:buChar char="-"/>
            </a:pPr>
            <a:r>
              <a:rPr lang="en-GB"/>
              <a:t>use not more that 3 slides to describe the activity</a:t>
            </a:r>
            <a:endParaRPr/>
          </a:p>
        </p:txBody>
      </p:sp>
      <p:sp>
        <p:nvSpPr>
          <p:cNvPr id="135" name="Google Shape;135;p8:notes">
            <a:extLst>
              <a:ext uri="{FF2B5EF4-FFF2-40B4-BE49-F238E27FC236}">
                <a16:creationId xmlns:a16="http://schemas.microsoft.com/office/drawing/2014/main" id="{30B703FC-0B90-9781-51F4-6CDDDB3522D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extLst>
      <p:ext uri="{BB962C8B-B14F-4D97-AF65-F5344CB8AC3E}">
        <p14:creationId xmlns:p14="http://schemas.microsoft.com/office/powerpoint/2010/main" val="23380406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4273C1F8-9720-26BD-08CD-0B85CD658E4A}"/>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BB43118E-C94F-1734-E3B3-46EBB9B29D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D4A98153-BE8F-17C2-05FB-F8693784D29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a:extLst>
              <a:ext uri="{FF2B5EF4-FFF2-40B4-BE49-F238E27FC236}">
                <a16:creationId xmlns:a16="http://schemas.microsoft.com/office/drawing/2014/main" id="{1FA08EEF-9B30-30EC-6223-AD1E091947E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extLst>
      <p:ext uri="{BB962C8B-B14F-4D97-AF65-F5344CB8AC3E}">
        <p14:creationId xmlns:p14="http://schemas.microsoft.com/office/powerpoint/2010/main" val="408926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design 1 activity to cover the knowledge domain as described in Los</a:t>
            </a:r>
            <a:endParaRPr/>
          </a:p>
          <a:p>
            <a:pPr marL="171450" lvl="0" indent="-171450" algn="l" rtl="0">
              <a:spcBef>
                <a:spcPts val="0"/>
              </a:spcBef>
              <a:spcAft>
                <a:spcPts val="0"/>
              </a:spcAft>
              <a:buClr>
                <a:schemeClr val="dk1"/>
              </a:buClr>
              <a:buSzPts val="1200"/>
              <a:buFont typeface="Calibri"/>
              <a:buChar char="-"/>
            </a:pPr>
            <a:r>
              <a:rPr lang="en-GB"/>
              <a:t>use not more that 3 slides to describe the activity</a:t>
            </a:r>
            <a:endParaRPr/>
          </a:p>
        </p:txBody>
      </p:sp>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E4CF3699-76AB-962A-6ECF-B4B22FB08C68}"/>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25709671-A37C-2F7E-23BF-3C7F03D449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E8964602-628F-AE4C-EC0A-3C5F6694FD9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list the resources needed to develop the activity</a:t>
            </a:r>
            <a:endParaRPr/>
          </a:p>
          <a:p>
            <a:pPr marL="171450" lvl="0" indent="-171450" algn="l" rtl="0">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marL="171450" lvl="0" indent="-171450" algn="l" rtl="0">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marL="171450" lvl="0" indent="-171450" algn="l" rtl="0">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00" name="Google Shape;200;g30fd5a3148a_2_39:notes">
            <a:extLst>
              <a:ext uri="{FF2B5EF4-FFF2-40B4-BE49-F238E27FC236}">
                <a16:creationId xmlns:a16="http://schemas.microsoft.com/office/drawing/2014/main" id="{BFE154A5-5130-221F-BA44-DBD6F3B1D57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extLst>
      <p:ext uri="{BB962C8B-B14F-4D97-AF65-F5344CB8AC3E}">
        <p14:creationId xmlns:p14="http://schemas.microsoft.com/office/powerpoint/2010/main" val="4123740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marL="0" lvl="0" indent="0" algn="l" rtl="0">
              <a:spcBef>
                <a:spcPts val="0"/>
              </a:spcBef>
              <a:spcAft>
                <a:spcPts val="0"/>
              </a:spcAft>
              <a:buNone/>
            </a:pP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DELETE ALL NOTES AT THE END</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prepare a hands-on activity in a format of step-by-step</a:t>
            </a:r>
            <a:endParaRPr/>
          </a:p>
          <a:p>
            <a:pPr marL="171450" lvl="0" indent="-171450" algn="l" rtl="0">
              <a:spcBef>
                <a:spcPts val="0"/>
              </a:spcBef>
              <a:spcAft>
                <a:spcPts val="0"/>
              </a:spcAft>
              <a:buClr>
                <a:schemeClr val="dk1"/>
              </a:buClr>
              <a:buSzPts val="1200"/>
              <a:buFont typeface="Calibri"/>
              <a:buChar char="-"/>
            </a:pPr>
            <a:r>
              <a:rPr lang="en-GB"/>
              <a:t>use work-based learning (WBL) methodologies</a:t>
            </a:r>
            <a:endParaRPr/>
          </a:p>
          <a:p>
            <a:pPr marL="171450" lvl="0" indent="-171450" algn="l" rtl="0">
              <a:spcBef>
                <a:spcPts val="0"/>
              </a:spcBef>
              <a:spcAft>
                <a:spcPts val="0"/>
              </a:spcAft>
              <a:buClr>
                <a:schemeClr val="dk1"/>
              </a:buClr>
              <a:buSzPts val="1200"/>
              <a:buFont typeface="Calibri"/>
              <a:buChar char="-"/>
            </a:pPr>
            <a:r>
              <a:rPr lang="en-GB"/>
              <a:t>use examples and best practices from real life situations as much as possible</a:t>
            </a:r>
            <a:endParaRPr/>
          </a:p>
          <a:p>
            <a:pPr marL="171450" lvl="0" indent="-171450" algn="l" rtl="0">
              <a:spcBef>
                <a:spcPts val="0"/>
              </a:spcBef>
              <a:spcAft>
                <a:spcPts val="0"/>
              </a:spcAft>
              <a:buClr>
                <a:schemeClr val="dk1"/>
              </a:buClr>
              <a:buSzPts val="1200"/>
              <a:buFont typeface="Calibri"/>
              <a:buChar char="-"/>
            </a:pPr>
            <a:r>
              <a:rPr lang="en-GB"/>
              <a:t>activity title should be action-oriented and fit in one line</a:t>
            </a:r>
            <a:endParaRPr/>
          </a:p>
          <a:p>
            <a:pPr marL="171450" lvl="0" indent="-171450" algn="l" rtl="0">
              <a:spcBef>
                <a:spcPts val="0"/>
              </a:spcBef>
              <a:spcAft>
                <a:spcPts val="0"/>
              </a:spcAft>
              <a:buClr>
                <a:schemeClr val="dk1"/>
              </a:buClr>
              <a:buSzPts val="1200"/>
              <a:buFont typeface="Calibri"/>
              <a:buChar char="-"/>
            </a:pPr>
            <a:r>
              <a:rPr lang="en-GB"/>
              <a:t>indicate time to develop this activity </a:t>
            </a:r>
            <a:endParaRPr/>
          </a:p>
          <a:p>
            <a:pPr marL="171450" marR="0" lvl="0" indent="-171450" algn="l" rtl="0">
              <a:lnSpc>
                <a:spcPct val="100000"/>
              </a:lnSpc>
              <a:spcBef>
                <a:spcPts val="0"/>
              </a:spcBef>
              <a:spcAft>
                <a:spcPts val="0"/>
              </a:spcAft>
              <a:buClr>
                <a:schemeClr val="dk1"/>
              </a:buClr>
              <a:buSzPts val="1200"/>
              <a:buFont typeface="Calibri"/>
              <a:buChar char="-"/>
            </a:pPr>
            <a:r>
              <a:rPr lang="en-GB"/>
              <a:t>this activity should be assigned to f2f training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57FCA4AA-3D59-D5C7-314C-67C184CC4F0B}"/>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6AAD25A-99F7-7D28-DF4B-61113678DE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58253EBB-CF7A-050D-252F-96217E99139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dirty="0"/>
              <a:t>DELETE ALL NOTES AT THE END</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dirty="0"/>
              <a:t>- include LU number and title</a:t>
            </a:r>
            <a:endParaRPr dirty="0"/>
          </a:p>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30FCD5EB-A473-934F-C3F1-2E91937D1D4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04465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701C86E8-49F7-4B31-B60D-3D553483305C}"/>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9ECDC8DA-6AB4-73A9-4392-D00FFADE53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713A2AC1-59F8-59E2-B9B6-3B52A405754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DELETE ALL NOTES AT THE END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include LU number and title</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3AF941D9-06C0-D9BA-E329-888A660A5BC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94058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1"/>
        <p:cNvGrpSpPr/>
        <p:nvPr/>
      </p:nvGrpSpPr>
      <p:grpSpPr>
        <a:xfrm>
          <a:off x="0" y="0"/>
          <a:ext cx="0" cy="0"/>
          <a:chOff x="0" y="0"/>
          <a:chExt cx="0" cy="0"/>
        </a:xfrm>
      </p:grpSpPr>
      <p:sp>
        <p:nvSpPr>
          <p:cNvPr id="22" name="Google Shape;22;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23" name="Google Shape;23;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ted.com/talks/simone_stolzoff_how_to_reclaim_your_life_from_work" TargetMode="External"/><Relationship Id="rId7" Type="http://schemas.openxmlformats.org/officeDocument/2006/relationships/hyperlink" Target="http://www.oecd.org/digital/digital-transformation-of-wor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microsoft.com/en-us/worklab/work-trend-index/hybrid-work" TargetMode="External"/><Relationship Id="rId5" Type="http://schemas.openxmlformats.org/officeDocument/2006/relationships/hyperlink" Target="http://www.thetimes.co.uk/article/bossware-computer-tracking-devices-harm-workers-wellbeing-says-report-m37krsd2r" TargetMode="External"/><Relationship Id="rId4" Type="http://schemas.openxmlformats.org/officeDocument/2006/relationships/hyperlink" Target="https://arxiv.org/abs/2404.1346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Vbo_rzu8k0"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ww.eurofound.europa.eu/en/publications/2021/right-disconnect-exploring-company-practices" TargetMode="External"/><Relationship Id="rId4" Type="http://schemas.openxmlformats.org/officeDocument/2006/relationships/hyperlink" Target="http://www.yarooms.com/blog/hybrid-work-life-balan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25.sv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ctu.ieee.org/blog/2023/01/03/what-is-digital-inclusion-the-global-effort-to-bring-everyone-online/"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www.justworks.com/blog/proximity-bias" TargetMode="External"/><Relationship Id="rId4" Type="http://schemas.openxmlformats.org/officeDocument/2006/relationships/hyperlink" Target="https://edib.harvard.edu/files/dib/files/inclusive_meeting_guide_final_1.pd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25.sv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25.sv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4.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25.svg"/><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54609/reaser.v25i1.286"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doi.org/10.1108/ajems-07-2022-0306"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4.png"/><Relationship Id="rId7" Type="http://schemas.openxmlformats.org/officeDocument/2006/relationships/diagramQuickStyle" Target="../diagrams/quickStyle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5.svg"/><Relationship Id="rId9" Type="http://schemas.microsoft.com/office/2007/relationships/diagramDrawing" Target="../diagrams/drawing3.xml"/></Relationships>
</file>

<file path=ppt/slides/_rels/slide4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24.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25.svg"/><Relationship Id="rId9" Type="http://schemas.openxmlformats.org/officeDocument/2006/relationships/image" Target="../media/image57.png"/><Relationship Id="rId14" Type="http://schemas.openxmlformats.org/officeDocument/2006/relationships/image" Target="../media/image62.sv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4.png"/><Relationship Id="rId7" Type="http://schemas.openxmlformats.org/officeDocument/2006/relationships/diagramQuickStyle" Target="../diagrams/quickStyle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5.svg"/><Relationship Id="rId9" Type="http://schemas.microsoft.com/office/2007/relationships/diagramDrawing" Target="../diagrams/drawing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cipd.org/globalassets/media/knowledge/knowledge-hub/guides/2024-pdfs/hybrid-working-taskforce-guide-feb2024.pdf"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4.png"/><Relationship Id="rId7"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25.svg"/><Relationship Id="rId9"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25.sv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24.png"/><Relationship Id="rId7"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25.svg"/><Relationship Id="rId9"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time.com/3116424/daimler-vacation-email-out-of-office/"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25.sv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25.sv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25.sv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www.ijimai.org/journal/sites/default/files/2022-11/ijimai7_7_10.pdf"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jp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jp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19"/>
          </a:xfrm>
          <a:prstGeom prst="rect">
            <a:avLst/>
          </a:prstGeom>
          <a:noFill/>
          <a:ln>
            <a:noFill/>
          </a:ln>
        </p:spPr>
      </p:pic>
      <p:sp>
        <p:nvSpPr>
          <p:cNvPr id="107" name="Google Shape;107;p1"/>
          <p:cNvSpPr txBox="1"/>
          <p:nvPr/>
        </p:nvSpPr>
        <p:spPr>
          <a:xfrm>
            <a:off x="764041" y="1492781"/>
            <a:ext cx="4393175" cy="2062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0" i="0" u="none" strike="noStrike" cap="none" dirty="0">
                <a:solidFill>
                  <a:schemeClr val="dk1"/>
                </a:solidFill>
                <a:latin typeface="Arial"/>
                <a:ea typeface="Arial"/>
                <a:cs typeface="Arial"/>
                <a:sym typeface="Arial"/>
              </a:rPr>
              <a:t>Обучителна програма за специалисти по човешки ресурси и мениджъри</a:t>
            </a:r>
            <a:endParaRPr sz="3200" b="1" i="0" u="none" strike="noStrike" cap="none" dirty="0">
              <a:solidFill>
                <a:schemeClr val="dk1"/>
              </a:solidFill>
              <a:latin typeface="Arial"/>
              <a:ea typeface="Arial"/>
              <a:cs typeface="Arial"/>
              <a:sym typeface="Arial"/>
            </a:endParaRPr>
          </a:p>
        </p:txBody>
      </p:sp>
      <p:sp>
        <p:nvSpPr>
          <p:cNvPr id="108" name="Google Shape;108;p1"/>
          <p:cNvSpPr txBox="1"/>
          <p:nvPr/>
        </p:nvSpPr>
        <p:spPr>
          <a:xfrm>
            <a:off x="1220724" y="3923123"/>
            <a:ext cx="469544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000" b="0" i="0" u="none" strike="noStrike" cap="none" dirty="0">
                <a:solidFill>
                  <a:schemeClr val="dk1"/>
                </a:solidFill>
                <a:latin typeface="Arial"/>
                <a:ea typeface="Arial"/>
                <a:cs typeface="Arial"/>
                <a:sym typeface="Arial"/>
              </a:rPr>
              <a:t>Модул</a:t>
            </a:r>
            <a:r>
              <a:rPr lang="en-GB" sz="2000" b="0" i="0" u="none" strike="noStrike" cap="none" dirty="0">
                <a:solidFill>
                  <a:schemeClr val="dk1"/>
                </a:solidFill>
                <a:latin typeface="Arial"/>
                <a:ea typeface="Arial"/>
                <a:cs typeface="Arial"/>
                <a:sym typeface="Arial"/>
              </a:rPr>
              <a:t> 3</a:t>
            </a:r>
            <a:endParaRPr dirty="0"/>
          </a:p>
          <a:p>
            <a:pPr lvl="0"/>
            <a:r>
              <a:rPr lang="ru-RU" sz="2000" dirty="0">
                <a:solidFill>
                  <a:schemeClr val="dk1"/>
                </a:solidFill>
              </a:rPr>
              <a:t>Как да създадем приобщаваща култура и да подкрепим дигиталното приобщаване и благо</a:t>
            </a:r>
            <a:r>
              <a:rPr lang="bg-BG" sz="2000" dirty="0">
                <a:solidFill>
                  <a:schemeClr val="dk1"/>
                </a:solidFill>
              </a:rPr>
              <a:t>получие</a:t>
            </a:r>
            <a:endParaRPr lang="en-US" sz="2000" i="0"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2AEC9A2E-7784-3B4E-E91D-7E6A05464BDA}"/>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D5F763C1-53A8-90CA-1596-4C055D318A87}"/>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ru-RU" sz="2600" dirty="0">
                <a:solidFill>
                  <a:schemeClr val="accent5"/>
                </a:solidFill>
              </a:rPr>
              <a:t>Тема 1: Дигитално благополучие и приобщаване</a:t>
            </a:r>
          </a:p>
          <a:p>
            <a:pPr lvl="0">
              <a:lnSpc>
                <a:spcPct val="90000"/>
              </a:lnSpc>
              <a:buClr>
                <a:schemeClr val="accent5"/>
              </a:buClr>
              <a:buSzPts val="3600"/>
            </a:pPr>
            <a:r>
              <a:rPr lang="en-US" sz="2600" dirty="0">
                <a:solidFill>
                  <a:srgbClr val="636A6F"/>
                </a:solidFill>
              </a:rPr>
              <a:t>1.2. </a:t>
            </a:r>
            <a:r>
              <a:rPr lang="ru-RU" sz="2600" dirty="0">
                <a:solidFill>
                  <a:srgbClr val="636A6F"/>
                </a:solidFill>
              </a:rPr>
              <a:t>Дефиниции за дигитално приобщаване, социална свързаност и благополучие</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637C580B-B3AA-F479-2241-C9F79F99C649}"/>
              </a:ext>
            </a:extLst>
          </p:cNvPr>
          <p:cNvGraphicFramePr>
            <a:graphicFrameLocks noGrp="1"/>
          </p:cNvGraphicFramePr>
          <p:nvPr>
            <p:extLst>
              <p:ext uri="{D42A27DB-BD31-4B8C-83A1-F6EECF244321}">
                <p14:modId xmlns:p14="http://schemas.microsoft.com/office/powerpoint/2010/main" val="218262565"/>
              </p:ext>
            </p:extLst>
          </p:nvPr>
        </p:nvGraphicFramePr>
        <p:xfrm>
          <a:off x="2366295" y="1624237"/>
          <a:ext cx="8960465" cy="2880360"/>
        </p:xfrm>
        <a:graphic>
          <a:graphicData uri="http://schemas.openxmlformats.org/drawingml/2006/table">
            <a:tbl>
              <a:tblPr firstRow="1" bandRow="1">
                <a:tableStyleId>{FABFCF23-3B69-468F-B69F-88F6DE6A72F2}</a:tableStyleId>
              </a:tblPr>
              <a:tblGrid>
                <a:gridCol w="8960465">
                  <a:extLst>
                    <a:ext uri="{9D8B030D-6E8A-4147-A177-3AD203B41FA5}">
                      <a16:colId xmlns:a16="http://schemas.microsoft.com/office/drawing/2014/main" val="3273970300"/>
                    </a:ext>
                  </a:extLst>
                </a:gridCol>
              </a:tblGrid>
              <a:tr h="370840">
                <a:tc>
                  <a:txBody>
                    <a:bodyPr/>
                    <a:lstStyle/>
                    <a:p>
                      <a:r>
                        <a:rPr lang="bg-BG" sz="2500" b="1" dirty="0"/>
                        <a:t>Благополучие в хибридните работни места</a:t>
                      </a:r>
                      <a:endParaRPr lang="pt-PT" sz="2500" dirty="0"/>
                    </a:p>
                  </a:txBody>
                  <a:tcPr/>
                </a:tc>
                <a:extLst>
                  <a:ext uri="{0D108BD9-81ED-4DB2-BD59-A6C34878D82A}">
                    <a16:rowId xmlns:a16="http://schemas.microsoft.com/office/drawing/2014/main" val="6992971"/>
                  </a:ext>
                </a:extLst>
              </a:tr>
              <a:tr h="370840">
                <a:tc>
                  <a:txBody>
                    <a:bodyPr/>
                    <a:lstStyle/>
                    <a:p>
                      <a:r>
                        <a:rPr lang="bg-BG" sz="2000" dirty="0"/>
                        <a:t>Цялостен </a:t>
                      </a:r>
                      <a:r>
                        <a:rPr lang="ru-RU" sz="2000" dirty="0"/>
                        <a:t>баланс на физическото, психическото и емоционалното здраве в дигитална работна среда</a:t>
                      </a:r>
                      <a:endParaRPr lang="en-US" sz="2000" dirty="0"/>
                    </a:p>
                  </a:txBody>
                  <a:tcPr/>
                </a:tc>
                <a:extLst>
                  <a:ext uri="{0D108BD9-81ED-4DB2-BD59-A6C34878D82A}">
                    <a16:rowId xmlns:a16="http://schemas.microsoft.com/office/drawing/2014/main" val="1040052434"/>
                  </a:ext>
                </a:extLst>
              </a:tr>
              <a:tr h="370840">
                <a:tc>
                  <a:txBody>
                    <a:bodyPr/>
                    <a:lstStyle/>
                    <a:p>
                      <a:r>
                        <a:rPr lang="bg-BG" sz="2000" dirty="0">
                          <a:solidFill>
                            <a:schemeClr val="accent5"/>
                          </a:solidFill>
                        </a:rPr>
                        <a:t>Въздействие</a:t>
                      </a:r>
                      <a:r>
                        <a:rPr lang="en-US" sz="2000" dirty="0">
                          <a:solidFill>
                            <a:schemeClr val="accent5"/>
                          </a:solidFill>
                        </a:rPr>
                        <a:t>: </a:t>
                      </a:r>
                      <a:r>
                        <a:rPr lang="bg-BG" sz="2000" dirty="0">
                          <a:solidFill>
                            <a:schemeClr val="tx1"/>
                          </a:solidFill>
                        </a:rPr>
                        <a:t>намалява бърнаута, </a:t>
                      </a:r>
                      <a:r>
                        <a:rPr lang="ru-RU" sz="2000" dirty="0">
                          <a:solidFill>
                            <a:schemeClr val="tx1"/>
                          </a:solidFill>
                        </a:rPr>
                        <a:t>повишава удовлетвореността от работата и подобрява морала на екипа</a:t>
                      </a:r>
                      <a:endParaRPr lang="en-GB" sz="2000" dirty="0">
                        <a:solidFill>
                          <a:schemeClr val="tx1"/>
                        </a:solidFill>
                      </a:endParaRPr>
                    </a:p>
                  </a:txBody>
                  <a:tcPr/>
                </a:tc>
                <a:extLst>
                  <a:ext uri="{0D108BD9-81ED-4DB2-BD59-A6C34878D82A}">
                    <a16:rowId xmlns:a16="http://schemas.microsoft.com/office/drawing/2014/main" val="32714970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sz="2000" dirty="0">
                          <a:solidFill>
                            <a:schemeClr val="accent5"/>
                          </a:solidFill>
                        </a:rPr>
                        <a:t>Насърчаване на благополучието</a:t>
                      </a:r>
                      <a:r>
                        <a:rPr lang="en-US" sz="2000" dirty="0">
                          <a:solidFill>
                            <a:schemeClr val="accent5"/>
                          </a:solidFill>
                        </a:rPr>
                        <a:t>: </a:t>
                      </a:r>
                      <a:r>
                        <a:rPr lang="ru-RU" sz="2000" dirty="0"/>
                        <a:t>поставяне на дигитални граници, осигуряване на достъп до инструменти за уелнес и създаване на политики за подкрепа</a:t>
                      </a:r>
                      <a:endParaRPr lang="en-US" sz="2000" dirty="0"/>
                    </a:p>
                  </a:txBody>
                  <a:tcPr/>
                </a:tc>
                <a:extLst>
                  <a:ext uri="{0D108BD9-81ED-4DB2-BD59-A6C34878D82A}">
                    <a16:rowId xmlns:a16="http://schemas.microsoft.com/office/drawing/2014/main" val="966486898"/>
                  </a:ext>
                </a:extLst>
              </a:tr>
            </a:tbl>
          </a:graphicData>
        </a:graphic>
      </p:graphicFrame>
      <p:graphicFrame>
        <p:nvGraphicFramePr>
          <p:cNvPr id="7" name="Tabela 6">
            <a:extLst>
              <a:ext uri="{FF2B5EF4-FFF2-40B4-BE49-F238E27FC236}">
                <a16:creationId xmlns:a16="http://schemas.microsoft.com/office/drawing/2014/main" id="{600AD7AE-DFF4-C1A3-97AF-A8D1E2A34CA3}"/>
              </a:ext>
            </a:extLst>
          </p:cNvPr>
          <p:cNvGraphicFramePr>
            <a:graphicFrameLocks noGrp="1"/>
          </p:cNvGraphicFramePr>
          <p:nvPr>
            <p:extLst>
              <p:ext uri="{D42A27DB-BD31-4B8C-83A1-F6EECF244321}">
                <p14:modId xmlns:p14="http://schemas.microsoft.com/office/powerpoint/2010/main" val="4000380602"/>
              </p:ext>
            </p:extLst>
          </p:nvPr>
        </p:nvGraphicFramePr>
        <p:xfrm>
          <a:off x="2366294" y="4576227"/>
          <a:ext cx="8960465" cy="2087880"/>
        </p:xfrm>
        <a:graphic>
          <a:graphicData uri="http://schemas.openxmlformats.org/drawingml/2006/table">
            <a:tbl>
              <a:tblPr firstRow="1" bandRow="1">
                <a:tableStyleId>{912C8C85-51F0-491E-9774-3900AFEF0FD7}</a:tableStyleId>
              </a:tblPr>
              <a:tblGrid>
                <a:gridCol w="8960465">
                  <a:extLst>
                    <a:ext uri="{9D8B030D-6E8A-4147-A177-3AD203B41FA5}">
                      <a16:colId xmlns:a16="http://schemas.microsoft.com/office/drawing/2014/main" val="3273970300"/>
                    </a:ext>
                  </a:extLst>
                </a:gridCol>
              </a:tblGrid>
              <a:tr h="370840">
                <a:tc>
                  <a:txBody>
                    <a:bodyPr/>
                    <a:lstStyle/>
                    <a:p>
                      <a:r>
                        <a:rPr lang="bg-BG" sz="2500" dirty="0"/>
                        <a:t>Добри практики</a:t>
                      </a:r>
                      <a:endParaRPr lang="en-GB" sz="2500" dirty="0"/>
                    </a:p>
                  </a:txBody>
                  <a:tcPr/>
                </a:tc>
                <a:extLst>
                  <a:ext uri="{0D108BD9-81ED-4DB2-BD59-A6C34878D82A}">
                    <a16:rowId xmlns:a16="http://schemas.microsoft.com/office/drawing/2014/main" val="6992971"/>
                  </a:ext>
                </a:extLst>
              </a:tr>
              <a:tr h="370840">
                <a:tc>
                  <a:txBody>
                    <a:bodyPr/>
                    <a:lstStyle/>
                    <a:p>
                      <a:pPr marL="342900" indent="-342900">
                        <a:buFont typeface="Wingdings" panose="05000000000000000000" pitchFamily="2" charset="2"/>
                        <a:buChar char="q"/>
                      </a:pPr>
                      <a:r>
                        <a:rPr lang="ru-RU" sz="2000" dirty="0"/>
                        <a:t>Установяване на дни „без срещи“ за намаляване на виртуалната умора</a:t>
                      </a:r>
                      <a:endParaRPr lang="en-US" sz="2000" dirty="0"/>
                    </a:p>
                    <a:p>
                      <a:pPr marL="342900" indent="-342900">
                        <a:buFont typeface="Wingdings" panose="05000000000000000000" pitchFamily="2" charset="2"/>
                        <a:buChar char="q"/>
                      </a:pPr>
                      <a:r>
                        <a:rPr lang="ru-RU" sz="2000" dirty="0"/>
                        <a:t>Насърчаване на използването на приложения за уелнес, като инструменти за медитация или тракери за упражнения</a:t>
                      </a:r>
                      <a:endParaRPr lang="en-US" sz="2000" dirty="0"/>
                    </a:p>
                    <a:p>
                      <a:pPr marL="342900" indent="-342900">
                        <a:buFont typeface="Wingdings" panose="05000000000000000000" pitchFamily="2" charset="2"/>
                        <a:buChar char="q"/>
                      </a:pPr>
                      <a:r>
                        <a:rPr lang="ru-RU" sz="2000" dirty="0"/>
                        <a:t>Предлагане на ресурси за психично здраве и гъвкаво работно време</a:t>
                      </a:r>
                      <a:r>
                        <a:rPr lang="en-US" sz="2000" dirty="0"/>
                        <a:t>.</a:t>
                      </a:r>
                      <a:endParaRPr lang="en-GB" sz="2000" dirty="0"/>
                    </a:p>
                  </a:txBody>
                  <a:tcPr/>
                </a:tc>
                <a:extLst>
                  <a:ext uri="{0D108BD9-81ED-4DB2-BD59-A6C34878D82A}">
                    <a16:rowId xmlns:a16="http://schemas.microsoft.com/office/drawing/2014/main" val="1040052434"/>
                  </a:ext>
                </a:extLst>
              </a:tr>
            </a:tbl>
          </a:graphicData>
        </a:graphic>
      </p:graphicFrame>
    </p:spTree>
    <p:extLst>
      <p:ext uri="{BB962C8B-B14F-4D97-AF65-F5344CB8AC3E}">
        <p14:creationId xmlns:p14="http://schemas.microsoft.com/office/powerpoint/2010/main" val="429439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D8B471E5-C4D2-97B1-0CB3-4580488F64FF}"/>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6CAA4B61-B8A5-BD2E-CC1F-C008C5C0AB7D}"/>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280F4218-A801-C3CA-76F9-D4AACDFBE780}"/>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1.2. </a:t>
            </a:r>
            <a:r>
              <a:rPr lang="ru-RU" sz="2400" b="1" dirty="0">
                <a:solidFill>
                  <a:schemeClr val="accent6"/>
                </a:solidFill>
              </a:rPr>
              <a:t>Как са взаимосвързани приобщаването, свързаността и благополучието</a:t>
            </a:r>
            <a:r>
              <a:rPr lang="en-US" sz="2400" b="1" dirty="0">
                <a:solidFill>
                  <a:schemeClr val="accent6"/>
                </a:solidFill>
              </a:rPr>
              <a:t>?</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EDBD65E1-6CBF-46C7-A2D8-7C7E1ACACA16}"/>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82AEE8CB-C6C4-BB38-0FBB-AD902AC8EE66}"/>
              </a:ext>
            </a:extLst>
          </p:cNvPr>
          <p:cNvSpPr txBox="1"/>
          <p:nvPr/>
        </p:nvSpPr>
        <p:spPr>
          <a:xfrm>
            <a:off x="6543675" y="2724085"/>
            <a:ext cx="5400675" cy="3890961"/>
          </a:xfrm>
          <a:prstGeom prst="rect">
            <a:avLst/>
          </a:prstGeom>
          <a:noFill/>
          <a:ln>
            <a:noFill/>
          </a:ln>
        </p:spPr>
        <p:txBody>
          <a:bodyPr spcFirstLastPara="1" wrap="square" lIns="91425" tIns="45700" rIns="91425" bIns="45700" anchor="t" anchorCtr="0">
            <a:spAutoFit/>
          </a:bodyPr>
          <a:lstStyle/>
          <a:p>
            <a:pPr lvl="0">
              <a:lnSpc>
                <a:spcPct val="107000"/>
              </a:lnSpc>
            </a:pPr>
            <a:r>
              <a:rPr lang="bg-BG" sz="1800" b="1" dirty="0">
                <a:solidFill>
                  <a:srgbClr val="636A6F"/>
                </a:solidFill>
              </a:rPr>
              <a:t>След завършване на тази дейност ще можете да</a:t>
            </a:r>
            <a:r>
              <a:rPr lang="en-GB" sz="1800" b="1" dirty="0">
                <a:solidFill>
                  <a:srgbClr val="636A6F"/>
                </a:solidFill>
                <a:latin typeface="Arial"/>
                <a:ea typeface="Arial"/>
                <a:cs typeface="Arial"/>
                <a:sym typeface="Arial"/>
              </a:rPr>
              <a:t>:</a:t>
            </a:r>
            <a:endParaRPr dirty="0"/>
          </a:p>
          <a:p>
            <a:pPr marL="285750" lvl="0" indent="-285750">
              <a:lnSpc>
                <a:spcPct val="107000"/>
              </a:lnSpc>
              <a:spcBef>
                <a:spcPts val="800"/>
              </a:spcBef>
              <a:buClr>
                <a:schemeClr val="accent6"/>
              </a:buClr>
              <a:buSzPts val="1800"/>
              <a:buFont typeface="Arial"/>
              <a:buChar char="•"/>
            </a:pPr>
            <a:r>
              <a:rPr lang="bg-BG" sz="1600" i="1" dirty="0">
                <a:solidFill>
                  <a:srgbClr val="636A6F"/>
                </a:solidFill>
                <a:latin typeface="Arial"/>
                <a:ea typeface="Arial"/>
                <a:cs typeface="Arial"/>
                <a:sym typeface="Arial"/>
              </a:rPr>
              <a:t>Изграждате връзки между </a:t>
            </a:r>
            <a:r>
              <a:rPr lang="ru-RU" sz="1600" i="1" dirty="0">
                <a:solidFill>
                  <a:srgbClr val="636A6F"/>
                </a:solidFill>
              </a:rPr>
              <a:t>дигиталното приобщаване, социалната свързаност и благополучието на служителите в хибридна работна сред</a:t>
            </a:r>
            <a:r>
              <a:rPr lang="bg-BG" sz="1600" i="1" dirty="0">
                <a:solidFill>
                  <a:srgbClr val="636A6F"/>
                </a:solidFill>
              </a:rPr>
              <a:t>а</a:t>
            </a:r>
            <a:endParaRPr lang="en-US" sz="16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600" i="1" dirty="0">
                <a:solidFill>
                  <a:srgbClr val="636A6F"/>
                </a:solidFill>
                <a:latin typeface="Arial"/>
                <a:ea typeface="Arial"/>
                <a:cs typeface="Arial"/>
                <a:sym typeface="Arial"/>
              </a:rPr>
              <a:t>Разпознавате </a:t>
            </a:r>
            <a:r>
              <a:rPr lang="ru-RU" sz="1600" i="1" dirty="0">
                <a:solidFill>
                  <a:srgbClr val="636A6F"/>
                </a:solidFill>
              </a:rPr>
              <a:t>ключовите компоненти на дигиталното благополучие и тяхното влияние върху производителността и удовлетвореността на служителите</a:t>
            </a:r>
            <a:endParaRPr lang="en-US" sz="16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600" i="1" dirty="0">
                <a:solidFill>
                  <a:srgbClr val="636A6F"/>
                </a:solidFill>
                <a:latin typeface="Arial"/>
                <a:ea typeface="Arial"/>
                <a:cs typeface="Arial"/>
                <a:sym typeface="Arial"/>
              </a:rPr>
              <a:t>Идентифицирате </a:t>
            </a:r>
            <a:r>
              <a:rPr lang="ru-RU" sz="1600" i="1" dirty="0">
                <a:solidFill>
                  <a:srgbClr val="636A6F"/>
                </a:solidFill>
              </a:rPr>
              <a:t>предизвикателствата и възможностите за социално приобщаване в хибридните модели на работа</a:t>
            </a:r>
            <a:endParaRPr lang="en-US" sz="1200" dirty="0"/>
          </a:p>
        </p:txBody>
      </p:sp>
      <p:sp>
        <p:nvSpPr>
          <p:cNvPr id="141" name="Google Shape;141;p8">
            <a:extLst>
              <a:ext uri="{FF2B5EF4-FFF2-40B4-BE49-F238E27FC236}">
                <a16:creationId xmlns:a16="http://schemas.microsoft.com/office/drawing/2014/main" id="{000F47C7-9D38-4F73-C8CF-9573268114B3}"/>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се изследват дефинициите и връзките между дигиталното приобщаване, социалната свързаност и благополучието, като се насърчи споделеното разбиране сред участниците и разсъжденията им върху личния опит и перспективите </a:t>
            </a:r>
            <a:endParaRPr lang="en-US" b="1" i="1" u="none" strike="noStrike" cap="none" dirty="0">
              <a:solidFill>
                <a:srgbClr val="868E93"/>
              </a:solidFill>
              <a:latin typeface="Open Sans Light"/>
              <a:ea typeface="Open Sans Light"/>
              <a:cs typeface="Open Sans Light"/>
              <a:sym typeface="Open Sans Light"/>
            </a:endParaRPr>
          </a:p>
        </p:txBody>
      </p:sp>
      <p:pic>
        <p:nvPicPr>
          <p:cNvPr id="142" name="Google Shape;142;p8">
            <a:extLst>
              <a:ext uri="{FF2B5EF4-FFF2-40B4-BE49-F238E27FC236}">
                <a16:creationId xmlns:a16="http://schemas.microsoft.com/office/drawing/2014/main" id="{F8D7C25D-DD88-255C-76EC-4170D5B99D57}"/>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8ACC51D8-3938-D2B2-5E27-1BC1881FBE47}"/>
              </a:ext>
            </a:extLst>
          </p:cNvPr>
          <p:cNvSpPr txBox="1"/>
          <p:nvPr/>
        </p:nvSpPr>
        <p:spPr>
          <a:xfrm>
            <a:off x="7676129" y="1815823"/>
            <a:ext cx="3997062"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bg-BG" sz="2400" b="1" i="0" u="none" strike="noStrike" cap="none" dirty="0">
                <a:solidFill>
                  <a:srgbClr val="9868BD"/>
                </a:solidFill>
                <a:latin typeface="Arial"/>
                <a:ea typeface="Arial"/>
                <a:cs typeface="Arial"/>
                <a:sym typeface="Arial"/>
              </a:rPr>
              <a:t>Резултати от обучението</a:t>
            </a:r>
            <a:endParaRPr sz="2400" b="1"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367004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635981BA-2AC7-7D95-27AC-6BB28CC87F79}"/>
            </a:ext>
          </a:extLst>
        </p:cNvPr>
        <p:cNvGrpSpPr/>
        <p:nvPr/>
      </p:nvGrpSpPr>
      <p:grpSpPr>
        <a:xfrm>
          <a:off x="0" y="0"/>
          <a:ext cx="0" cy="0"/>
          <a:chOff x="0" y="0"/>
          <a:chExt cx="0" cy="0"/>
        </a:xfrm>
      </p:grpSpPr>
      <p:sp>
        <p:nvSpPr>
          <p:cNvPr id="149" name="Google Shape;149;p9">
            <a:extLst>
              <a:ext uri="{FF2B5EF4-FFF2-40B4-BE49-F238E27FC236}">
                <a16:creationId xmlns:a16="http://schemas.microsoft.com/office/drawing/2014/main" id="{1757088B-990C-19FD-90D1-BAF344CB425B}"/>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1.2. </a:t>
            </a:r>
            <a:r>
              <a:rPr lang="ru-RU" sz="2400" b="1" dirty="0">
                <a:solidFill>
                  <a:schemeClr val="accent6"/>
                </a:solidFill>
              </a:rPr>
              <a:t>Как са взаимосвързани приобщаването, свързаността и благополучието</a:t>
            </a:r>
            <a:r>
              <a:rPr lang="en-US" sz="2400" b="1" dirty="0">
                <a:solidFill>
                  <a:schemeClr val="accent6"/>
                </a:solidFill>
              </a:rPr>
              <a:t>?</a:t>
            </a:r>
            <a:endParaRPr lang="en-US" sz="3600" dirty="0">
              <a:solidFill>
                <a:schemeClr val="accent5"/>
              </a:solidFill>
            </a:endParaRPr>
          </a:p>
        </p:txBody>
      </p:sp>
      <p:sp>
        <p:nvSpPr>
          <p:cNvPr id="150" name="Google Shape;150;p9">
            <a:extLst>
              <a:ext uri="{FF2B5EF4-FFF2-40B4-BE49-F238E27FC236}">
                <a16:creationId xmlns:a16="http://schemas.microsoft.com/office/drawing/2014/main" id="{4F3E4F7F-0C44-0327-E57F-271EC3CE7176}"/>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 – </a:t>
            </a:r>
            <a:r>
              <a:rPr lang="bg-BG" b="1" dirty="0">
                <a:solidFill>
                  <a:schemeClr val="accent6"/>
                </a:solidFill>
                <a:latin typeface="Arial"/>
                <a:ea typeface="Arial"/>
                <a:cs typeface="Arial"/>
                <a:sym typeface="Arial"/>
              </a:rPr>
              <a:t>Наблюдавайте и размишлявайте</a:t>
            </a:r>
            <a:endParaRPr dirty="0">
              <a:solidFill>
                <a:schemeClr val="accent6"/>
              </a:solidFill>
            </a:endParaRPr>
          </a:p>
          <a:p>
            <a:pPr marL="228600" lvl="0" indent="-228600">
              <a:buClr>
                <a:srgbClr val="9869BD"/>
              </a:buClr>
            </a:pPr>
            <a:r>
              <a:rPr lang="bg-BG" i="0" u="none" strike="noStrike" cap="none" dirty="0">
                <a:solidFill>
                  <a:srgbClr val="868E93"/>
                </a:solidFill>
                <a:latin typeface="Arial"/>
                <a:ea typeface="Arial"/>
                <a:cs typeface="Arial"/>
                <a:sym typeface="Arial"/>
              </a:rPr>
              <a:t>Гледайте видеото </a:t>
            </a:r>
            <a:r>
              <a:rPr lang="en-US" i="0" u="none" strike="noStrike" cap="none" dirty="0">
                <a:solidFill>
                  <a:srgbClr val="868E93"/>
                </a:solidFill>
                <a:latin typeface="Arial"/>
                <a:ea typeface="Arial"/>
                <a:cs typeface="Arial"/>
                <a:sym typeface="Arial"/>
              </a:rPr>
              <a:t>“</a:t>
            </a:r>
            <a:r>
              <a:rPr lang="ru-RU" dirty="0">
                <a:solidFill>
                  <a:srgbClr val="868E93"/>
                </a:solidFill>
                <a:latin typeface="Arial"/>
                <a:ea typeface="Arial"/>
                <a:cs typeface="Arial"/>
                <a:sym typeface="Arial"/>
              </a:rPr>
              <a:t>Как да разделите живота от работата</a:t>
            </a:r>
            <a:r>
              <a:rPr lang="en-US" i="0" u="none" strike="noStrike" cap="none" dirty="0">
                <a:solidFill>
                  <a:srgbClr val="868E93"/>
                </a:solidFill>
                <a:latin typeface="Arial"/>
                <a:ea typeface="Arial"/>
                <a:cs typeface="Arial"/>
                <a:sym typeface="Arial"/>
              </a:rPr>
              <a:t>” </a:t>
            </a:r>
            <a:r>
              <a:rPr lang="bg-BG" i="0" u="none" strike="noStrike" cap="none" dirty="0">
                <a:solidFill>
                  <a:srgbClr val="868E93"/>
                </a:solidFill>
                <a:latin typeface="Arial"/>
                <a:ea typeface="Arial"/>
                <a:cs typeface="Arial"/>
                <a:sym typeface="Arial"/>
              </a:rPr>
              <a:t>и размишлявайте върху следното</a:t>
            </a:r>
            <a:r>
              <a:rPr lang="en-US" i="0" u="none" strike="noStrike" cap="none" dirty="0">
                <a:solidFill>
                  <a:srgbClr val="868E93"/>
                </a:solidFill>
                <a:latin typeface="Arial"/>
                <a:ea typeface="Arial"/>
                <a:cs typeface="Arial"/>
                <a:sym typeface="Arial"/>
              </a:rPr>
              <a:t>:</a:t>
            </a:r>
          </a:p>
          <a:p>
            <a:pPr marL="457200" lvl="1" indent="0">
              <a:buClr>
                <a:srgbClr val="9869BD"/>
              </a:buClr>
              <a:buNone/>
            </a:pPr>
            <a:r>
              <a:rPr lang="en-US" sz="1800" dirty="0">
                <a:solidFill>
                  <a:srgbClr val="868E93"/>
                </a:solidFill>
                <a:latin typeface="Arial"/>
                <a:cs typeface="Arial"/>
                <a:sym typeface="Arial"/>
              </a:rPr>
              <a:t>“</a:t>
            </a:r>
            <a:r>
              <a:rPr lang="bg-BG" sz="1800" dirty="0">
                <a:solidFill>
                  <a:srgbClr val="868E93"/>
                </a:solidFill>
                <a:latin typeface="Arial"/>
                <a:cs typeface="Arial"/>
                <a:sym typeface="Arial"/>
              </a:rPr>
              <a:t>Какво означава за Вас дигиталното приобщаване</a:t>
            </a:r>
            <a:r>
              <a:rPr lang="en-US" sz="1800" dirty="0">
                <a:solidFill>
                  <a:srgbClr val="868E93"/>
                </a:solidFill>
                <a:latin typeface="Arial"/>
                <a:cs typeface="Arial"/>
                <a:sym typeface="Arial"/>
              </a:rPr>
              <a:t>?”</a:t>
            </a:r>
          </a:p>
          <a:p>
            <a:pPr marL="457200" lvl="1" indent="0">
              <a:buClr>
                <a:srgbClr val="9869BD"/>
              </a:buClr>
              <a:buNone/>
            </a:pPr>
            <a:r>
              <a:rPr lang="en-US" sz="1800" dirty="0">
                <a:solidFill>
                  <a:srgbClr val="868E93"/>
                </a:solidFill>
                <a:latin typeface="Arial"/>
                <a:cs typeface="Arial"/>
                <a:sym typeface="Arial"/>
              </a:rPr>
              <a:t>“</a:t>
            </a:r>
            <a:r>
              <a:rPr lang="ru-RU" sz="1800" dirty="0">
                <a:solidFill>
                  <a:srgbClr val="868E93"/>
                </a:solidFill>
              </a:rPr>
              <a:t>Как видеото се свързва с Вашето разбиране за социална свързаност и благополучие</a:t>
            </a:r>
            <a:r>
              <a:rPr lang="en-US" sz="1800" dirty="0">
                <a:solidFill>
                  <a:srgbClr val="868E93"/>
                </a:solidFill>
                <a:latin typeface="Arial"/>
                <a:cs typeface="Arial"/>
                <a:sym typeface="Arial"/>
              </a:rPr>
              <a:t>?”</a:t>
            </a:r>
          </a:p>
          <a:p>
            <a:pPr marL="228600" indent="-228600">
              <a:buClr>
                <a:srgbClr val="9869BD"/>
              </a:buClr>
            </a:pPr>
            <a:r>
              <a:rPr lang="ru-RU" dirty="0">
                <a:solidFill>
                  <a:srgbClr val="868E93"/>
                </a:solidFill>
                <a:latin typeface="Arial"/>
                <a:cs typeface="Arial"/>
              </a:rPr>
              <a:t>Водете си бележки за всички идеи или примери, които Ви харесат.</a:t>
            </a:r>
            <a:endParaRPr lang="en-US" dirty="0">
              <a:solidFill>
                <a:srgbClr val="12501B"/>
              </a:solidFill>
              <a:latin typeface="Arial"/>
              <a:ea typeface="Arial"/>
              <a:cs typeface="Arial"/>
              <a:sym typeface="Arial"/>
            </a:endParaRPr>
          </a:p>
          <a:p>
            <a:pPr marL="0" lv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2 – </a:t>
            </a:r>
            <a:r>
              <a:rPr lang="bg-BG" b="1" dirty="0">
                <a:solidFill>
                  <a:schemeClr val="accent6"/>
                </a:solidFill>
                <a:latin typeface="Arial"/>
                <a:ea typeface="Arial"/>
                <a:cs typeface="Arial"/>
                <a:sym typeface="Arial"/>
              </a:rPr>
              <a:t>Размисли по двойки и обмен на идеи</a:t>
            </a:r>
            <a:endParaRPr lang="en-GB" b="1" dirty="0">
              <a:solidFill>
                <a:schemeClr val="accent6"/>
              </a:solidFill>
              <a:latin typeface="Arial"/>
              <a:ea typeface="Arial"/>
              <a:cs typeface="Arial"/>
              <a:sym typeface="Arial"/>
            </a:endParaRPr>
          </a:p>
          <a:p>
            <a:pPr marL="285750" lvl="0" indent="-285750" algn="l" rtl="0">
              <a:lnSpc>
                <a:spcPct val="90000"/>
              </a:lnSpc>
              <a:spcBef>
                <a:spcPts val="1000"/>
              </a:spcBef>
              <a:spcAft>
                <a:spcPts val="0"/>
              </a:spcAft>
              <a:buClr>
                <a:srgbClr val="9869BD"/>
              </a:buClr>
              <a:buSzPts val="1800"/>
              <a:buFont typeface="Arial" panose="020B0604020202020204" pitchFamily="34" charset="0"/>
              <a:buChar char="•"/>
            </a:pPr>
            <a:r>
              <a:rPr lang="bg-BG" i="0" u="none" strike="noStrike" cap="none" dirty="0">
                <a:solidFill>
                  <a:srgbClr val="868E93"/>
                </a:solidFill>
                <a:latin typeface="Arial"/>
                <a:ea typeface="Arial"/>
                <a:cs typeface="Arial"/>
                <a:sym typeface="Arial"/>
              </a:rPr>
              <a:t>Намерете си партньор сред другите участници</a:t>
            </a:r>
            <a:endParaRPr lang="en-US" i="0" u="none" strike="noStrike" cap="none" dirty="0">
              <a:solidFill>
                <a:srgbClr val="868E93"/>
              </a:solidFill>
              <a:latin typeface="Arial"/>
              <a:ea typeface="Arial"/>
              <a:cs typeface="Arial"/>
              <a:sym typeface="Arial"/>
            </a:endParaRPr>
          </a:p>
          <a:p>
            <a:pPr marL="285750" lvl="0" indent="-285750">
              <a:buClr>
                <a:srgbClr val="9869BD"/>
              </a:buClr>
              <a:buFont typeface="Arial" panose="020B0604020202020204" pitchFamily="34" charset="0"/>
              <a:buChar char="•"/>
            </a:pPr>
            <a:r>
              <a:rPr lang="ru-RU" dirty="0">
                <a:solidFill>
                  <a:srgbClr val="868E93"/>
                </a:solidFill>
                <a:latin typeface="Arial"/>
                <a:ea typeface="Arial"/>
                <a:cs typeface="Arial"/>
                <a:sym typeface="Arial"/>
              </a:rPr>
              <a:t>Споделете с партньора Вашите размисли и изводи от видеото</a:t>
            </a:r>
            <a:endParaRPr lang="en-US" i="0" u="none" strike="noStrike" cap="none" dirty="0">
              <a:solidFill>
                <a:srgbClr val="868E93"/>
              </a:solidFill>
              <a:latin typeface="Arial"/>
              <a:ea typeface="Arial"/>
              <a:cs typeface="Arial"/>
              <a:sym typeface="Arial"/>
            </a:endParaRPr>
          </a:p>
          <a:p>
            <a:pPr marL="285750" lvl="0" indent="-285750">
              <a:buClr>
                <a:srgbClr val="9869BD"/>
              </a:buClr>
              <a:buFont typeface="Arial" panose="020B0604020202020204" pitchFamily="34" charset="0"/>
              <a:buChar char="•"/>
            </a:pPr>
            <a:r>
              <a:rPr lang="bg-BG" i="0" u="none" strike="noStrike" cap="none" dirty="0">
                <a:solidFill>
                  <a:srgbClr val="868E93"/>
                </a:solidFill>
                <a:latin typeface="Arial"/>
                <a:ea typeface="Arial"/>
                <a:cs typeface="Arial"/>
                <a:sym typeface="Arial"/>
              </a:rPr>
              <a:t>Задавайте му въпроси като</a:t>
            </a:r>
            <a:r>
              <a:rPr lang="en-US" i="0" u="none" strike="noStrike" cap="none" dirty="0">
                <a:solidFill>
                  <a:srgbClr val="868E93"/>
                </a:solidFill>
                <a:latin typeface="Arial"/>
                <a:ea typeface="Arial"/>
                <a:cs typeface="Arial"/>
                <a:sym typeface="Arial"/>
              </a:rPr>
              <a:t>: “</a:t>
            </a:r>
            <a:r>
              <a:rPr lang="bg-BG" i="0" u="none" strike="noStrike" cap="none" dirty="0">
                <a:solidFill>
                  <a:srgbClr val="868E93"/>
                </a:solidFill>
                <a:latin typeface="Arial"/>
                <a:ea typeface="Arial"/>
                <a:cs typeface="Arial"/>
                <a:sym typeface="Arial"/>
              </a:rPr>
              <a:t>Какво ти направи впечатление във видеото</a:t>
            </a:r>
            <a:r>
              <a:rPr lang="en-US" i="0" u="none" strike="noStrike" cap="none" dirty="0">
                <a:solidFill>
                  <a:srgbClr val="868E93"/>
                </a:solidFill>
                <a:latin typeface="Arial"/>
                <a:ea typeface="Arial"/>
                <a:cs typeface="Arial"/>
                <a:sym typeface="Arial"/>
              </a:rPr>
              <a:t>?”; “</a:t>
            </a:r>
            <a:r>
              <a:rPr lang="ru-RU" dirty="0">
                <a:solidFill>
                  <a:srgbClr val="868E93"/>
                </a:solidFill>
                <a:latin typeface="Arial"/>
                <a:ea typeface="Arial"/>
                <a:cs typeface="Arial"/>
                <a:sym typeface="Arial"/>
              </a:rPr>
              <a:t>Как виждаш връзката между дигиталното приобщаване и благополучието в твоя контекст</a:t>
            </a:r>
            <a:r>
              <a:rPr lang="en-US" i="0" u="none" strike="noStrike" cap="none" dirty="0">
                <a:solidFill>
                  <a:srgbClr val="868E93"/>
                </a:solidFill>
                <a:latin typeface="Arial"/>
                <a:ea typeface="Arial"/>
                <a:cs typeface="Arial"/>
                <a:sym typeface="Arial"/>
              </a:rPr>
              <a:t>?”</a:t>
            </a:r>
          </a:p>
          <a:p>
            <a:pPr marL="285750" lvl="0" indent="-285750">
              <a:buClr>
                <a:srgbClr val="9869BD"/>
              </a:buClr>
              <a:buFont typeface="Arial" panose="020B0604020202020204" pitchFamily="34" charset="0"/>
              <a:buChar char="•"/>
            </a:pPr>
            <a:r>
              <a:rPr lang="ru-RU" dirty="0">
                <a:solidFill>
                  <a:srgbClr val="868E93"/>
                </a:solidFill>
                <a:latin typeface="Arial"/>
                <a:ea typeface="Arial"/>
                <a:cs typeface="Arial"/>
                <a:sym typeface="Arial"/>
              </a:rPr>
              <a:t>Помислете заедно как мненията ви съвпадат или се различават и разберете защо</a:t>
            </a:r>
            <a:r>
              <a:rPr lang="en-US" i="0" u="none" strike="noStrike" cap="none" dirty="0">
                <a:solidFill>
                  <a:srgbClr val="868E93"/>
                </a:solidFill>
                <a:latin typeface="Arial"/>
                <a:ea typeface="Arial"/>
                <a:cs typeface="Arial"/>
                <a:sym typeface="Arial"/>
              </a:rPr>
              <a:t>.</a:t>
            </a: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D5889309-B36D-7516-E75F-43E53623225F}"/>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7A166E36-547B-DCCC-6EB8-8A25DC32F95F}"/>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99029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560F3227-2EF2-C3DA-16FD-C3DC1C291FBE}"/>
            </a:ext>
          </a:extLst>
        </p:cNvPr>
        <p:cNvGrpSpPr/>
        <p:nvPr/>
      </p:nvGrpSpPr>
      <p:grpSpPr>
        <a:xfrm>
          <a:off x="0" y="0"/>
          <a:ext cx="0" cy="0"/>
          <a:chOff x="0" y="0"/>
          <a:chExt cx="0" cy="0"/>
        </a:xfrm>
      </p:grpSpPr>
      <p:sp>
        <p:nvSpPr>
          <p:cNvPr id="149" name="Google Shape;149;p9">
            <a:extLst>
              <a:ext uri="{FF2B5EF4-FFF2-40B4-BE49-F238E27FC236}">
                <a16:creationId xmlns:a16="http://schemas.microsoft.com/office/drawing/2014/main" id="{049EA071-B15E-868B-7ADA-BBC05A6F86E6}"/>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1.2. </a:t>
            </a:r>
            <a:r>
              <a:rPr lang="ru-RU" sz="2400" b="1" dirty="0">
                <a:solidFill>
                  <a:schemeClr val="accent6"/>
                </a:solidFill>
              </a:rPr>
              <a:t>Как са взаимосвързани приобщаването, свързаността и благополучието</a:t>
            </a:r>
            <a:r>
              <a:rPr lang="en-US" sz="2400" b="1" dirty="0">
                <a:solidFill>
                  <a:schemeClr val="accent6"/>
                </a:solidFill>
              </a:rPr>
              <a:t>?</a:t>
            </a:r>
            <a:endParaRPr lang="en-US" sz="3600" dirty="0">
              <a:solidFill>
                <a:schemeClr val="accent5"/>
              </a:solidFill>
            </a:endParaRPr>
          </a:p>
        </p:txBody>
      </p:sp>
      <p:sp>
        <p:nvSpPr>
          <p:cNvPr id="150" name="Google Shape;150;p9">
            <a:extLst>
              <a:ext uri="{FF2B5EF4-FFF2-40B4-BE49-F238E27FC236}">
                <a16:creationId xmlns:a16="http://schemas.microsoft.com/office/drawing/2014/main" id="{261CACC8-047D-5021-D8F2-C62A62E538E2}"/>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3 – </a:t>
            </a:r>
            <a:r>
              <a:rPr lang="bg-BG" b="1" dirty="0">
                <a:solidFill>
                  <a:schemeClr val="accent6"/>
                </a:solidFill>
                <a:latin typeface="Arial"/>
                <a:ea typeface="Arial"/>
                <a:cs typeface="Arial"/>
                <a:sym typeface="Arial"/>
              </a:rPr>
              <a:t>Участвайте в груповата дискусия</a:t>
            </a:r>
            <a:endParaRPr dirty="0">
              <a:solidFill>
                <a:schemeClr val="accent6"/>
              </a:solidFill>
            </a:endParaRPr>
          </a:p>
          <a:p>
            <a:pPr marL="228600" lvl="0" indent="-228600">
              <a:buClr>
                <a:srgbClr val="9869BD"/>
              </a:buClr>
            </a:pPr>
            <a:r>
              <a:rPr lang="ru-RU" dirty="0">
                <a:solidFill>
                  <a:srgbClr val="868E93"/>
                </a:solidFill>
                <a:latin typeface="Arial"/>
                <a:ea typeface="Arial"/>
                <a:cs typeface="Arial"/>
                <a:sym typeface="Arial"/>
              </a:rPr>
              <a:t>Включете се в дискусията с цялата група, за да идентифицирате общи теми и модели. Помислете как споделените идеи се свързват с целта на дейността и с Вашия собствен контекст</a:t>
            </a:r>
            <a:r>
              <a:rPr lang="en-US" i="0" u="none" strike="noStrike" cap="none" dirty="0">
                <a:solidFill>
                  <a:srgbClr val="868E93"/>
                </a:solidFill>
                <a:latin typeface="Arial"/>
                <a:ea typeface="Arial"/>
                <a:cs typeface="Arial"/>
                <a:sym typeface="Arial"/>
              </a:rPr>
              <a:t>.</a:t>
            </a: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7C5F92C7-A803-DC3F-9273-4D84CF884290}"/>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5CC456CE-4007-5A4B-8853-6287762D0C41}"/>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16214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g30fd5a3148a_2_39"/>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Ресурси</a:t>
            </a:r>
            <a:endParaRPr dirty="0">
              <a:solidFill>
                <a:schemeClr val="accent6"/>
              </a:solidFill>
            </a:endParaRPr>
          </a:p>
          <a:p>
            <a:pPr marL="228600" lvl="0" indent="-228600">
              <a:buClr>
                <a:srgbClr val="9869BD"/>
              </a:buClr>
            </a:pPr>
            <a:r>
              <a:rPr lang="bg-BG" i="0" u="none" strike="noStrike" cap="none" dirty="0">
                <a:solidFill>
                  <a:srgbClr val="868E93"/>
                </a:solidFill>
                <a:latin typeface="Arial"/>
                <a:ea typeface="Arial"/>
                <a:cs typeface="Arial"/>
                <a:sym typeface="Arial"/>
              </a:rPr>
              <a:t>Видео</a:t>
            </a:r>
            <a:r>
              <a:rPr lang="pt-PT" i="0" u="none" strike="noStrike" cap="none" dirty="0">
                <a:solidFill>
                  <a:srgbClr val="868E93"/>
                </a:solidFill>
                <a:latin typeface="Arial"/>
                <a:ea typeface="Arial"/>
                <a:cs typeface="Arial"/>
                <a:sym typeface="Arial"/>
              </a:rPr>
              <a:t>: </a:t>
            </a:r>
            <a:r>
              <a:rPr lang="ru-RU" dirty="0">
                <a:solidFill>
                  <a:srgbClr val="868E93"/>
                </a:solidFill>
                <a:latin typeface="Arial"/>
                <a:ea typeface="Arial"/>
                <a:cs typeface="Arial"/>
                <a:sym typeface="Arial"/>
              </a:rPr>
              <a:t>Как да разделите живота от работата (</a:t>
            </a:r>
            <a:r>
              <a:rPr lang="en-US" i="0" u="none" strike="noStrike" cap="none" dirty="0">
                <a:solidFill>
                  <a:srgbClr val="868E93"/>
                </a:solidFill>
                <a:latin typeface="Arial"/>
                <a:ea typeface="Arial"/>
                <a:cs typeface="Arial"/>
                <a:sym typeface="Arial"/>
              </a:rPr>
              <a:t>How to reclaim your life from work</a:t>
            </a:r>
            <a:r>
              <a:rPr lang="bg-BG" i="0" u="none" strike="noStrike" cap="none" dirty="0">
                <a:solidFill>
                  <a:srgbClr val="868E93"/>
                </a:solidFill>
                <a:latin typeface="Arial"/>
                <a:ea typeface="Arial"/>
                <a:cs typeface="Arial"/>
                <a:sym typeface="Arial"/>
              </a:rPr>
              <a:t>)</a:t>
            </a:r>
            <a:r>
              <a:rPr lang="en-US" i="0" u="none" strike="noStrike" cap="none" dirty="0">
                <a:solidFill>
                  <a:srgbClr val="868E93"/>
                </a:solidFill>
                <a:latin typeface="Arial"/>
                <a:ea typeface="Arial"/>
                <a:cs typeface="Arial"/>
                <a:sym typeface="Arial"/>
              </a:rPr>
              <a:t>: </a:t>
            </a:r>
            <a:r>
              <a:rPr lang="en-US" sz="1800" u="sng" dirty="0">
                <a:solidFill>
                  <a:srgbClr val="0563C1"/>
                </a:solidFill>
                <a:effectLst/>
                <a:latin typeface="Calibri" panose="020F0502020204030204" pitchFamily="34" charset="0"/>
                <a:ea typeface="Calibri" panose="020F0502020204030204" pitchFamily="34" charset="0"/>
                <a:hlinkClick r:id="rId3"/>
              </a:rPr>
              <a:t>www.ted.com/talks/simone_stolzoff_how_to_reclaim_your_life_from_work</a:t>
            </a:r>
            <a:r>
              <a:rPr lang="en-US" sz="1800" dirty="0">
                <a:effectLst/>
                <a:latin typeface="Calibri" panose="020F0502020204030204" pitchFamily="34" charset="0"/>
                <a:ea typeface="Calibri" panose="020F0502020204030204" pitchFamily="34" charset="0"/>
              </a:rPr>
              <a:t> </a:t>
            </a:r>
          </a:p>
          <a:p>
            <a:pPr marL="228600" lvl="0" indent="-228600" rtl="0">
              <a:lnSpc>
                <a:spcPct val="90000"/>
              </a:lnSpc>
              <a:spcBef>
                <a:spcPts val="1000"/>
              </a:spcBef>
              <a:spcAft>
                <a:spcPts val="0"/>
              </a:spcAft>
              <a:buClr>
                <a:srgbClr val="9869BD"/>
              </a:buClr>
              <a:buSzPts val="1800"/>
              <a:buChar char="•"/>
            </a:pPr>
            <a:endParaRPr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Дигитални инструменти за уелнес практика</a:t>
            </a:r>
            <a:r>
              <a:rPr lang="pt-PT" i="0" u="none" strike="noStrike" cap="none" dirty="0">
                <a:solidFill>
                  <a:srgbClr val="868E93"/>
                </a:solidFill>
                <a:latin typeface="Arial"/>
                <a:ea typeface="Arial"/>
                <a:cs typeface="Arial"/>
                <a:sym typeface="Arial"/>
              </a:rPr>
              <a:t>:</a:t>
            </a:r>
          </a:p>
          <a:p>
            <a:pPr marL="457200" lvl="1" indent="0">
              <a:spcBef>
                <a:spcPts val="1000"/>
              </a:spcBef>
              <a:buClr>
                <a:srgbClr val="9869BD"/>
              </a:buClr>
              <a:buSzPts val="1800"/>
              <a:buNone/>
            </a:pPr>
            <a:r>
              <a:rPr lang="pt-PT" i="0" u="none" strike="noStrike" cap="none" dirty="0" err="1">
                <a:solidFill>
                  <a:srgbClr val="868E93"/>
                </a:solidFill>
                <a:latin typeface="Arial"/>
                <a:ea typeface="Arial"/>
                <a:cs typeface="Arial"/>
                <a:sym typeface="Arial"/>
              </a:rPr>
              <a:t>Noisli</a:t>
            </a:r>
            <a:r>
              <a:rPr lang="pt-PT" i="0" u="none" strike="noStrike" cap="none" dirty="0">
                <a:solidFill>
                  <a:srgbClr val="868E93"/>
                </a:solidFill>
                <a:latin typeface="Arial"/>
                <a:ea typeface="Arial"/>
                <a:cs typeface="Arial"/>
                <a:sym typeface="Arial"/>
              </a:rPr>
              <a:t>: www.noisli.com </a:t>
            </a:r>
          </a:p>
          <a:p>
            <a:pPr marL="457200" lvl="1" indent="0">
              <a:spcBef>
                <a:spcPts val="1000"/>
              </a:spcBef>
              <a:buClr>
                <a:srgbClr val="9869BD"/>
              </a:buClr>
              <a:buSzPts val="1800"/>
              <a:buNone/>
            </a:pPr>
            <a:r>
              <a:rPr lang="pt-PT" i="0" u="none" strike="noStrike" cap="none" dirty="0" err="1">
                <a:solidFill>
                  <a:srgbClr val="868E93"/>
                </a:solidFill>
                <a:latin typeface="Arial"/>
                <a:ea typeface="Arial"/>
                <a:cs typeface="Arial"/>
                <a:sym typeface="Arial"/>
              </a:rPr>
              <a:t>BreakTimer</a:t>
            </a:r>
            <a:r>
              <a:rPr lang="pt-PT" i="0" u="none" strike="noStrike" cap="none" dirty="0">
                <a:solidFill>
                  <a:srgbClr val="868E93"/>
                </a:solidFill>
                <a:latin typeface="Arial"/>
                <a:ea typeface="Arial"/>
                <a:cs typeface="Arial"/>
                <a:sym typeface="Arial"/>
              </a:rPr>
              <a:t>: www.breaktimer.app </a:t>
            </a:r>
          </a:p>
          <a:p>
            <a:pPr marL="228600" lvl="0" indent="-228600" algn="l" rtl="0">
              <a:lnSpc>
                <a:spcPct val="90000"/>
              </a:lnSpc>
              <a:spcBef>
                <a:spcPts val="1000"/>
              </a:spcBef>
              <a:spcAft>
                <a:spcPts val="0"/>
              </a:spcAft>
              <a:buClr>
                <a:srgbClr val="9869BD"/>
              </a:buClr>
              <a:buSzPts val="1800"/>
              <a:buChar char="•"/>
            </a:pPr>
            <a:endParaRPr lang="pt-PT" i="0" u="none" strike="noStrike" cap="none"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205" name="Google Shape;205;g30fd5a3148a_2_39"/>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12501B"/>
              </a:buClr>
              <a:buSzPts val="1800"/>
              <a:buNone/>
            </a:pPr>
            <a:r>
              <a:rPr lang="bg-BG" b="1" dirty="0">
                <a:solidFill>
                  <a:schemeClr val="accent6"/>
                </a:solidFill>
                <a:latin typeface="Arial"/>
                <a:ea typeface="Arial"/>
                <a:cs typeface="Arial"/>
                <a:sym typeface="Arial"/>
              </a:rPr>
              <a:t>Научете повече</a:t>
            </a:r>
            <a:r>
              <a:rPr lang="en-GB" b="1" dirty="0">
                <a:solidFill>
                  <a:schemeClr val="accent6"/>
                </a:solidFill>
                <a:latin typeface="Arial"/>
                <a:ea typeface="Arial"/>
                <a:cs typeface="Arial"/>
                <a:sym typeface="Arial"/>
              </a:rPr>
              <a:t>! </a:t>
            </a:r>
            <a:endParaRPr dirty="0">
              <a:solidFill>
                <a:schemeClr val="accent6"/>
              </a:solidFill>
            </a:endParaRP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Santos, R. S., </a:t>
            </a:r>
            <a:r>
              <a:rPr lang="en-US" i="0" u="none" strike="noStrike" cap="none" dirty="0" err="1">
                <a:solidFill>
                  <a:srgbClr val="868E93"/>
                </a:solidFill>
                <a:latin typeface="Arial"/>
                <a:ea typeface="Arial"/>
                <a:cs typeface="Arial"/>
                <a:sym typeface="Arial"/>
              </a:rPr>
              <a:t>Magalhães</a:t>
            </a:r>
            <a:r>
              <a:rPr lang="en-US" i="0" u="none" strike="noStrike" cap="none" dirty="0">
                <a:solidFill>
                  <a:srgbClr val="868E93"/>
                </a:solidFill>
                <a:latin typeface="Arial"/>
                <a:ea typeface="Arial"/>
                <a:cs typeface="Arial"/>
                <a:sym typeface="Arial"/>
              </a:rPr>
              <a:t>, C., Santos, R., &amp; Correia-Neto, J. (2024).Exploring Hybrid Work Realities: A Case Study with Software Professionals from Underrepresented Groups </a:t>
            </a:r>
            <a:r>
              <a:rPr lang="en-US" i="0" u="none" strike="noStrike" cap="none" dirty="0">
                <a:solidFill>
                  <a:srgbClr val="868E93"/>
                </a:solidFill>
                <a:latin typeface="Arial"/>
                <a:ea typeface="Arial"/>
                <a:cs typeface="Arial"/>
                <a:sym typeface="Arial"/>
                <a:hlinkClick r:id="rId4"/>
              </a:rPr>
              <a:t>https://arxiv.org/abs/2404.13462</a:t>
            </a:r>
            <a:r>
              <a:rPr lang="en-US" i="0" u="none" strike="noStrike" cap="none" dirty="0">
                <a:solidFill>
                  <a:srgbClr val="868E93"/>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Institute for the Future of Work. (2024).‘Bossware’ Computer Tracking Devices Harm Workers’ Wellbeing, Says Report. Published in The Times </a:t>
            </a:r>
            <a:r>
              <a:rPr lang="en-US" i="0" u="none" strike="noStrike" cap="none" dirty="0">
                <a:solidFill>
                  <a:srgbClr val="868E93"/>
                </a:solidFill>
                <a:latin typeface="Arial"/>
                <a:ea typeface="Arial"/>
                <a:cs typeface="Arial"/>
                <a:sym typeface="Arial"/>
                <a:hlinkClick r:id="rId5"/>
              </a:rPr>
              <a:t>www.thetimes.co.uk/article/bossware-computer-tracking-devices-harm-workers-wellbeing-says-report-m37krsd2r</a:t>
            </a:r>
            <a:r>
              <a:rPr lang="en-US" i="0" u="none" strike="noStrike" cap="none" dirty="0">
                <a:solidFill>
                  <a:srgbClr val="868E93"/>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Microsoft Work Trend Index. (2023).The Next Great Disruption Is Hybrid Work: Are We Ready? </a:t>
            </a:r>
            <a:r>
              <a:rPr lang="en-US" i="0" u="none" strike="noStrike" cap="none" dirty="0">
                <a:solidFill>
                  <a:srgbClr val="868E93"/>
                </a:solidFill>
                <a:latin typeface="Arial"/>
                <a:ea typeface="Arial"/>
                <a:cs typeface="Arial"/>
                <a:sym typeface="Arial"/>
                <a:hlinkClick r:id="rId6"/>
              </a:rPr>
              <a:t>www.microsoft.com/en-us/worklab/work-trend-index/hybrid-work</a:t>
            </a:r>
            <a:r>
              <a:rPr lang="en-US" i="0" u="none" strike="noStrike" cap="none" dirty="0">
                <a:solidFill>
                  <a:srgbClr val="868E93"/>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OECD. (2023).The Digital Transformation of Work: Opportunities and Challenges for Inclusion </a:t>
            </a:r>
            <a:r>
              <a:rPr lang="en-US" i="0" u="none" strike="noStrike" cap="none" dirty="0">
                <a:solidFill>
                  <a:srgbClr val="868E93"/>
                </a:solidFill>
                <a:latin typeface="Arial"/>
                <a:ea typeface="Arial"/>
                <a:cs typeface="Arial"/>
                <a:sym typeface="Arial"/>
                <a:hlinkClick r:id="rId7"/>
              </a:rPr>
              <a:t>www.oecd.org/digital/digital-transformation-of-work/</a:t>
            </a:r>
            <a:r>
              <a:rPr lang="en-US" i="0" u="none" strike="noStrike" cap="none" dirty="0">
                <a:solidFill>
                  <a:srgbClr val="868E93"/>
                </a:solidFill>
                <a:latin typeface="Arial"/>
                <a:ea typeface="Arial"/>
                <a:cs typeface="Arial"/>
                <a:sym typeface="Arial"/>
              </a:rPr>
              <a:t> </a:t>
            </a:r>
            <a:endParaRPr dirty="0"/>
          </a:p>
        </p:txBody>
      </p:sp>
      <p:sp>
        <p:nvSpPr>
          <p:cNvPr id="4" name="Google Shape;149;p9">
            <a:extLst>
              <a:ext uri="{FF2B5EF4-FFF2-40B4-BE49-F238E27FC236}">
                <a16:creationId xmlns:a16="http://schemas.microsoft.com/office/drawing/2014/main" id="{2D5D96CC-D667-0AFD-DC98-8628E8C9C722}"/>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1.2. </a:t>
            </a:r>
            <a:r>
              <a:rPr lang="ru-RU" sz="2400" b="1" dirty="0">
                <a:solidFill>
                  <a:schemeClr val="accent6"/>
                </a:solidFill>
              </a:rPr>
              <a:t>Как са взаимосвързани приобщаването, свързаността и благополучието</a:t>
            </a:r>
            <a:r>
              <a:rPr lang="en-US" sz="2400" b="1" dirty="0">
                <a:solidFill>
                  <a:schemeClr val="accent6"/>
                </a:solidFill>
              </a:rPr>
              <a:t>?</a:t>
            </a:r>
            <a:endParaRPr lang="en-US" sz="3600" dirty="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FAE6745-62E7-AE9C-58D4-69CA962209E5}"/>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2BBD5C6E-5920-EC95-D059-D388B6C16D48}"/>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1: </a:t>
            </a:r>
            <a:r>
              <a:rPr lang="ru-RU" sz="2600" dirty="0">
                <a:solidFill>
                  <a:schemeClr val="accent5"/>
                </a:solidFill>
              </a:rPr>
              <a:t>Дигитално благополучие и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latin typeface="Arial"/>
                <a:ea typeface="Arial"/>
                <a:cs typeface="Arial"/>
                <a:sym typeface="Arial"/>
              </a:rPr>
              <a:t>1.</a:t>
            </a:r>
            <a:r>
              <a:rPr lang="en-US" sz="2600" dirty="0">
                <a:solidFill>
                  <a:srgbClr val="636A6F"/>
                </a:solidFill>
              </a:rPr>
              <a:t>3</a:t>
            </a:r>
            <a:r>
              <a:rPr lang="en-US" sz="2600" dirty="0">
                <a:solidFill>
                  <a:srgbClr val="636A6F"/>
                </a:solidFill>
                <a:latin typeface="Arial"/>
                <a:ea typeface="Arial"/>
                <a:cs typeface="Arial"/>
                <a:sym typeface="Arial"/>
              </a:rPr>
              <a:t>. </a:t>
            </a:r>
            <a:r>
              <a:rPr lang="ru-RU" sz="2800" dirty="0">
                <a:solidFill>
                  <a:srgbClr val="636A6F"/>
                </a:solidFill>
              </a:rPr>
              <a:t>Значение на дигиталното благополучие в хибридното работно място</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3" name="Tabela 2">
            <a:extLst>
              <a:ext uri="{FF2B5EF4-FFF2-40B4-BE49-F238E27FC236}">
                <a16:creationId xmlns:a16="http://schemas.microsoft.com/office/drawing/2014/main" id="{5C1B9EAD-9466-0A32-237A-29DA7E45DA50}"/>
              </a:ext>
            </a:extLst>
          </p:cNvPr>
          <p:cNvGraphicFramePr>
            <a:graphicFrameLocks noGrp="1"/>
          </p:cNvGraphicFramePr>
          <p:nvPr>
            <p:extLst>
              <p:ext uri="{D42A27DB-BD31-4B8C-83A1-F6EECF244321}">
                <p14:modId xmlns:p14="http://schemas.microsoft.com/office/powerpoint/2010/main" val="800051545"/>
              </p:ext>
            </p:extLst>
          </p:nvPr>
        </p:nvGraphicFramePr>
        <p:xfrm>
          <a:off x="2326967" y="1700147"/>
          <a:ext cx="8127999" cy="405892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4045420138"/>
                    </a:ext>
                  </a:extLst>
                </a:gridCol>
                <a:gridCol w="2709333">
                  <a:extLst>
                    <a:ext uri="{9D8B030D-6E8A-4147-A177-3AD203B41FA5}">
                      <a16:colId xmlns:a16="http://schemas.microsoft.com/office/drawing/2014/main" val="863646498"/>
                    </a:ext>
                  </a:extLst>
                </a:gridCol>
                <a:gridCol w="2709333">
                  <a:extLst>
                    <a:ext uri="{9D8B030D-6E8A-4147-A177-3AD203B41FA5}">
                      <a16:colId xmlns:a16="http://schemas.microsoft.com/office/drawing/2014/main" val="2647124240"/>
                    </a:ext>
                  </a:extLst>
                </a:gridCol>
              </a:tblGrid>
              <a:tr h="370840">
                <a:tc gridSpan="3">
                  <a:txBody>
                    <a:bodyPr/>
                    <a:lstStyle/>
                    <a:p>
                      <a:pPr algn="ctr"/>
                      <a:r>
                        <a:rPr lang="bg-BG" dirty="0"/>
                        <a:t>Дигитално благополучие</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66870711"/>
                  </a:ext>
                </a:extLst>
              </a:tr>
              <a:tr h="370840">
                <a:tc>
                  <a:txBody>
                    <a:bodyPr/>
                    <a:lstStyle/>
                    <a:p>
                      <a:pPr algn="ctr"/>
                      <a:r>
                        <a:rPr lang="bg-BG" dirty="0"/>
                        <a:t>Определение</a:t>
                      </a:r>
                      <a:endParaRPr lang="en-GB" dirty="0"/>
                    </a:p>
                  </a:txBody>
                  <a:tcPr/>
                </a:tc>
                <a:tc>
                  <a:txBody>
                    <a:bodyPr/>
                    <a:lstStyle/>
                    <a:p>
                      <a:pPr algn="ctr"/>
                      <a:r>
                        <a:rPr lang="bg-BG" dirty="0"/>
                        <a:t>Релевантност при хибридната работа</a:t>
                      </a:r>
                      <a:r>
                        <a:rPr lang="en-GB" dirty="0"/>
                        <a:t> </a:t>
                      </a:r>
                    </a:p>
                  </a:txBody>
                  <a:tcPr/>
                </a:tc>
                <a:tc>
                  <a:txBody>
                    <a:bodyPr/>
                    <a:lstStyle/>
                    <a:p>
                      <a:pPr algn="ctr"/>
                      <a:r>
                        <a:rPr lang="bg-BG" dirty="0"/>
                        <a:t>Важност</a:t>
                      </a:r>
                      <a:endParaRPr lang="en-GB" dirty="0"/>
                    </a:p>
                  </a:txBody>
                  <a:tcPr/>
                </a:tc>
                <a:extLst>
                  <a:ext uri="{0D108BD9-81ED-4DB2-BD59-A6C34878D82A}">
                    <a16:rowId xmlns:a16="http://schemas.microsoft.com/office/drawing/2014/main" val="2519884298"/>
                  </a:ext>
                </a:extLst>
              </a:tr>
              <a:tr h="370840">
                <a:tc>
                  <a:txBody>
                    <a:bodyPr/>
                    <a:lstStyle/>
                    <a:p>
                      <a:pPr algn="l"/>
                      <a:endParaRPr lang="en-GB" i="0" dirty="0"/>
                    </a:p>
                    <a:p>
                      <a:pPr algn="l"/>
                      <a:endParaRPr lang="en-GB" i="0" dirty="0"/>
                    </a:p>
                    <a:p>
                      <a:pPr algn="l"/>
                      <a:endParaRPr lang="en-GB" i="0" dirty="0"/>
                    </a:p>
                    <a:p>
                      <a:pPr algn="l"/>
                      <a:endParaRPr lang="en-GB" i="0" dirty="0"/>
                    </a:p>
                    <a:p>
                      <a:pPr algn="l"/>
                      <a:endParaRPr lang="en-GB" i="0" dirty="0"/>
                    </a:p>
                    <a:p>
                      <a:pPr algn="l"/>
                      <a:endParaRPr lang="en-GB" i="0" dirty="0"/>
                    </a:p>
                  </a:txBody>
                  <a:tcPr/>
                </a:tc>
                <a:tc>
                  <a:txBody>
                    <a:bodyPr/>
                    <a:lstStyle/>
                    <a:p>
                      <a:pPr algn="l"/>
                      <a:endParaRPr lang="en-GB" dirty="0"/>
                    </a:p>
                    <a:p>
                      <a:pPr algn="l"/>
                      <a:endParaRPr lang="en-GB" dirty="0"/>
                    </a:p>
                    <a:p>
                      <a:pPr algn="l"/>
                      <a:endParaRPr lang="en-GB" dirty="0"/>
                    </a:p>
                  </a:txBody>
                  <a:tcPr/>
                </a:tc>
                <a:tc>
                  <a:txBody>
                    <a:bodyPr/>
                    <a:lstStyle/>
                    <a:p>
                      <a:pPr algn="l"/>
                      <a:endParaRPr lang="en-GB" dirty="0"/>
                    </a:p>
                  </a:txBody>
                  <a:tcPr/>
                </a:tc>
                <a:extLst>
                  <a:ext uri="{0D108BD9-81ED-4DB2-BD59-A6C34878D82A}">
                    <a16:rowId xmlns:a16="http://schemas.microsoft.com/office/drawing/2014/main" val="277345533"/>
                  </a:ext>
                </a:extLst>
              </a:tr>
              <a:tr h="370840">
                <a:tc>
                  <a:txBody>
                    <a:bodyPr/>
                    <a:lstStyle/>
                    <a:p>
                      <a:pPr algn="l"/>
                      <a:endParaRPr lang="en-US" i="0" dirty="0"/>
                    </a:p>
                    <a:p>
                      <a:pPr algn="l"/>
                      <a:r>
                        <a:rPr lang="ru-RU" i="0" dirty="0"/>
                        <a:t>Състояние на психическото, физическото и социалното здраве на индивида в съответствие с неговото използване на технологии</a:t>
                      </a:r>
                      <a:endParaRPr lang="en-GB" i="0" dirty="0"/>
                    </a:p>
                  </a:txBody>
                  <a:tcPr/>
                </a:tc>
                <a:tc>
                  <a:txBody>
                    <a:bodyPr/>
                    <a:lstStyle/>
                    <a:p>
                      <a:pPr algn="l"/>
                      <a:r>
                        <a:rPr lang="bg-BG" dirty="0"/>
                        <a:t>Все по-голямо разчитане на дигитални инструменти</a:t>
                      </a:r>
                      <a:endParaRPr lang="en-US" dirty="0"/>
                    </a:p>
                    <a:p>
                      <a:pPr algn="l"/>
                      <a:endParaRPr lang="en-US" dirty="0"/>
                    </a:p>
                    <a:p>
                      <a:pPr algn="l"/>
                      <a:r>
                        <a:rPr lang="bg-BG" dirty="0"/>
                        <a:t>Размити граници между работа и персонален живот</a:t>
                      </a:r>
                      <a:endParaRPr lang="en-US" dirty="0"/>
                    </a:p>
                    <a:p>
                      <a:pPr algn="l"/>
                      <a:endParaRPr lang="en-US" dirty="0"/>
                    </a:p>
                    <a:p>
                      <a:pPr algn="l"/>
                      <a:r>
                        <a:rPr lang="ru-RU" dirty="0"/>
                        <a:t>Риск от бърнаут заради дигитално претоварване</a:t>
                      </a:r>
                      <a:r>
                        <a:rPr lang="en-US" dirty="0"/>
                        <a:t>.</a:t>
                      </a:r>
                      <a:endParaRPr lang="en-GB" dirty="0"/>
                    </a:p>
                  </a:txBody>
                  <a:tcPr/>
                </a:tc>
                <a:tc>
                  <a:txBody>
                    <a:bodyPr/>
                    <a:lstStyle/>
                    <a:p>
                      <a:pPr algn="l"/>
                      <a:r>
                        <a:rPr lang="bg-BG" dirty="0"/>
                        <a:t>Увеличава продуктивността</a:t>
                      </a:r>
                      <a:endParaRPr lang="en-GB" dirty="0"/>
                    </a:p>
                    <a:p>
                      <a:pPr algn="l"/>
                      <a:endParaRPr lang="en-GB" dirty="0"/>
                    </a:p>
                    <a:p>
                      <a:pPr algn="l"/>
                      <a:r>
                        <a:rPr lang="bg-BG" dirty="0"/>
                        <a:t>Насърчава психическото здраве</a:t>
                      </a:r>
                      <a:endParaRPr lang="en-GB" dirty="0"/>
                    </a:p>
                    <a:p>
                      <a:pPr algn="l"/>
                      <a:endParaRPr lang="en-GB" dirty="0"/>
                    </a:p>
                    <a:p>
                      <a:pPr algn="l"/>
                      <a:r>
                        <a:rPr lang="ru-RU" dirty="0"/>
                        <a:t>Поддържа устойчива хибридна работна среда</a:t>
                      </a:r>
                      <a:r>
                        <a:rPr lang="en-GB" dirty="0"/>
                        <a:t>.</a:t>
                      </a:r>
                    </a:p>
                  </a:txBody>
                  <a:tcPr/>
                </a:tc>
                <a:extLst>
                  <a:ext uri="{0D108BD9-81ED-4DB2-BD59-A6C34878D82A}">
                    <a16:rowId xmlns:a16="http://schemas.microsoft.com/office/drawing/2014/main" val="846542470"/>
                  </a:ext>
                </a:extLst>
              </a:tr>
            </a:tbl>
          </a:graphicData>
        </a:graphic>
      </p:graphicFrame>
      <p:pic>
        <p:nvPicPr>
          <p:cNvPr id="5" name="Gráfico 4" descr="Balão de pensamento com preenchimento sólido">
            <a:extLst>
              <a:ext uri="{FF2B5EF4-FFF2-40B4-BE49-F238E27FC236}">
                <a16:creationId xmlns:a16="http://schemas.microsoft.com/office/drawing/2014/main" id="{C436977F-2198-DCDE-82FE-202BB01DB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3473" y="2751203"/>
            <a:ext cx="914400" cy="914400"/>
          </a:xfrm>
          <a:prstGeom prst="rect">
            <a:avLst/>
          </a:prstGeom>
        </p:spPr>
      </p:pic>
      <p:pic>
        <p:nvPicPr>
          <p:cNvPr id="8" name="Gráfico 7" descr="Trabalhar a partir da secretária doméstica com preenchimento sólido">
            <a:extLst>
              <a:ext uri="{FF2B5EF4-FFF2-40B4-BE49-F238E27FC236}">
                <a16:creationId xmlns:a16="http://schemas.microsoft.com/office/drawing/2014/main" id="{2F78494F-8E07-26BD-D568-A5C214C6E3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0824" y="2751205"/>
            <a:ext cx="914400" cy="914400"/>
          </a:xfrm>
          <a:prstGeom prst="rect">
            <a:avLst/>
          </a:prstGeom>
        </p:spPr>
      </p:pic>
      <p:pic>
        <p:nvPicPr>
          <p:cNvPr id="10" name="Gráfico 9" descr="Lado direito do cérebro com preenchimento sólido">
            <a:extLst>
              <a:ext uri="{FF2B5EF4-FFF2-40B4-BE49-F238E27FC236}">
                <a16:creationId xmlns:a16="http://schemas.microsoft.com/office/drawing/2014/main" id="{2C8DF499-F882-EF67-6107-8962AE4EA2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08175" y="2760933"/>
            <a:ext cx="914400" cy="914400"/>
          </a:xfrm>
          <a:prstGeom prst="rect">
            <a:avLst/>
          </a:prstGeom>
        </p:spPr>
      </p:pic>
    </p:spTree>
    <p:extLst>
      <p:ext uri="{BB962C8B-B14F-4D97-AF65-F5344CB8AC3E}">
        <p14:creationId xmlns:p14="http://schemas.microsoft.com/office/powerpoint/2010/main" val="181449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F53E9B08-347D-D946-26DC-55198DDC595A}"/>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45EF3CB4-19D8-8880-0EA1-4F0E5FCDD004}"/>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1: </a:t>
            </a:r>
            <a:r>
              <a:rPr lang="ru-RU" sz="2600" dirty="0">
                <a:solidFill>
                  <a:schemeClr val="accent5"/>
                </a:solidFill>
              </a:rPr>
              <a:t>Дигитално благополучие и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latin typeface="Arial"/>
                <a:ea typeface="Arial"/>
                <a:cs typeface="Arial"/>
                <a:sym typeface="Arial"/>
              </a:rPr>
              <a:t>1.</a:t>
            </a:r>
            <a:r>
              <a:rPr lang="en-US" sz="2600" dirty="0">
                <a:solidFill>
                  <a:srgbClr val="636A6F"/>
                </a:solidFill>
              </a:rPr>
              <a:t>3</a:t>
            </a:r>
            <a:r>
              <a:rPr lang="en-US" sz="2600" dirty="0">
                <a:solidFill>
                  <a:srgbClr val="636A6F"/>
                </a:solidFill>
                <a:latin typeface="Arial"/>
                <a:ea typeface="Arial"/>
                <a:cs typeface="Arial"/>
                <a:sym typeface="Arial"/>
              </a:rPr>
              <a:t>. </a:t>
            </a:r>
            <a:r>
              <a:rPr lang="ru-RU" sz="2400" dirty="0">
                <a:solidFill>
                  <a:srgbClr val="636A6F"/>
                </a:solidFill>
              </a:rPr>
              <a:t>Значение на дигиталното благополучие в хибридното работно място</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4" name="Tabela 3">
            <a:extLst>
              <a:ext uri="{FF2B5EF4-FFF2-40B4-BE49-F238E27FC236}">
                <a16:creationId xmlns:a16="http://schemas.microsoft.com/office/drawing/2014/main" id="{37447C08-AA4A-68AE-6835-01DD60BAF1CF}"/>
              </a:ext>
            </a:extLst>
          </p:cNvPr>
          <p:cNvGraphicFramePr>
            <a:graphicFrameLocks noGrp="1"/>
          </p:cNvGraphicFramePr>
          <p:nvPr>
            <p:extLst>
              <p:ext uri="{D42A27DB-BD31-4B8C-83A1-F6EECF244321}">
                <p14:modId xmlns:p14="http://schemas.microsoft.com/office/powerpoint/2010/main" val="1003902852"/>
              </p:ext>
            </p:extLst>
          </p:nvPr>
        </p:nvGraphicFramePr>
        <p:xfrm>
          <a:off x="2326966" y="1714969"/>
          <a:ext cx="8128000" cy="2540000"/>
        </p:xfrm>
        <a:graphic>
          <a:graphicData uri="http://schemas.openxmlformats.org/drawingml/2006/table">
            <a:tbl>
              <a:tblPr firstRow="1" bandRow="1">
                <a:tableStyleId>{BDBED569-4797-4DF1-A0F4-6AAB3CD982D8}</a:tableStyleId>
              </a:tblPr>
              <a:tblGrid>
                <a:gridCol w="4064000">
                  <a:extLst>
                    <a:ext uri="{9D8B030D-6E8A-4147-A177-3AD203B41FA5}">
                      <a16:colId xmlns:a16="http://schemas.microsoft.com/office/drawing/2014/main" val="3754919456"/>
                    </a:ext>
                  </a:extLst>
                </a:gridCol>
                <a:gridCol w="4064000">
                  <a:extLst>
                    <a:ext uri="{9D8B030D-6E8A-4147-A177-3AD203B41FA5}">
                      <a16:colId xmlns:a16="http://schemas.microsoft.com/office/drawing/2014/main" val="765097457"/>
                    </a:ext>
                  </a:extLst>
                </a:gridCol>
              </a:tblGrid>
              <a:tr h="370840">
                <a:tc gridSpan="2">
                  <a:txBody>
                    <a:bodyPr/>
                    <a:lstStyle/>
                    <a:p>
                      <a:pPr algn="ctr"/>
                      <a:r>
                        <a:rPr lang="en-US" dirty="0"/>
                        <a:t> </a:t>
                      </a:r>
                      <a:r>
                        <a:rPr lang="bg-BG" dirty="0"/>
                        <a:t>Ефектите на хибридната работа върху баланса работа - личен живот</a:t>
                      </a:r>
                      <a:endParaRPr lang="en-GB" dirty="0"/>
                    </a:p>
                  </a:txBody>
                  <a:tcPr/>
                </a:tc>
                <a:tc hMerge="1">
                  <a:txBody>
                    <a:bodyPr/>
                    <a:lstStyle/>
                    <a:p>
                      <a:endParaRPr lang="en-GB" dirty="0"/>
                    </a:p>
                  </a:txBody>
                  <a:tcPr/>
                </a:tc>
                <a:extLst>
                  <a:ext uri="{0D108BD9-81ED-4DB2-BD59-A6C34878D82A}">
                    <a16:rowId xmlns:a16="http://schemas.microsoft.com/office/drawing/2014/main" val="2526523848"/>
                  </a:ext>
                </a:extLst>
              </a:tr>
              <a:tr h="370840">
                <a:tc>
                  <a:txBody>
                    <a:bodyPr/>
                    <a:lstStyle/>
                    <a:p>
                      <a:r>
                        <a:rPr lang="bg-BG" dirty="0"/>
                        <a:t>Положителни въздействия</a:t>
                      </a:r>
                      <a:endParaRPr lang="en-GB" dirty="0"/>
                    </a:p>
                  </a:txBody>
                  <a:tcPr/>
                </a:tc>
                <a:tc>
                  <a:txBody>
                    <a:bodyPr/>
                    <a:lstStyle/>
                    <a:p>
                      <a:r>
                        <a:rPr lang="bg-BG" dirty="0"/>
                        <a:t>Предизвикателства</a:t>
                      </a:r>
                      <a:endParaRPr lang="en-GB" dirty="0"/>
                    </a:p>
                  </a:txBody>
                  <a:tcPr/>
                </a:tc>
                <a:extLst>
                  <a:ext uri="{0D108BD9-81ED-4DB2-BD59-A6C34878D82A}">
                    <a16:rowId xmlns:a16="http://schemas.microsoft.com/office/drawing/2014/main" val="1661147128"/>
                  </a:ext>
                </a:extLst>
              </a:tr>
              <a:tr h="370840">
                <a:tc>
                  <a:txBody>
                    <a:bodyPr/>
                    <a:lstStyle/>
                    <a:p>
                      <a:r>
                        <a:rPr lang="ru-RU" dirty="0"/>
                        <a:t>Гъвкавост човек да се справя с личните си и професионалните отговорности.</a:t>
                      </a:r>
                      <a:endParaRPr lang="en-US" dirty="0"/>
                    </a:p>
                    <a:p>
                      <a:endParaRPr lang="en-US" dirty="0"/>
                    </a:p>
                    <a:p>
                      <a:r>
                        <a:rPr lang="ru-RU" dirty="0"/>
                        <a:t>Намален стрес при пътуване до работа.</a:t>
                      </a:r>
                      <a:endParaRPr lang="en-GB" dirty="0"/>
                    </a:p>
                  </a:txBody>
                  <a:tcPr/>
                </a:tc>
                <a:tc>
                  <a:txBody>
                    <a:bodyPr/>
                    <a:lstStyle/>
                    <a:p>
                      <a:r>
                        <a:rPr lang="ru-RU" dirty="0"/>
                        <a:t>Липса на ясни граници между работата и живота вкъщи.</a:t>
                      </a:r>
                      <a:endParaRPr lang="en-US" dirty="0"/>
                    </a:p>
                    <a:p>
                      <a:endParaRPr lang="en-US" dirty="0"/>
                    </a:p>
                    <a:p>
                      <a:r>
                        <a:rPr lang="ru-RU" dirty="0"/>
                        <a:t>Увеличено време пред екрана, водещо до умора.</a:t>
                      </a:r>
                      <a:endParaRPr lang="en-US" dirty="0"/>
                    </a:p>
                    <a:p>
                      <a:endParaRPr lang="en-US" dirty="0"/>
                    </a:p>
                    <a:p>
                      <a:r>
                        <a:rPr lang="ru-RU" dirty="0"/>
                        <a:t>Трудности при прекъсване на връзката с работа след работно време</a:t>
                      </a:r>
                      <a:r>
                        <a:rPr lang="en-US" dirty="0"/>
                        <a:t>.</a:t>
                      </a:r>
                      <a:endParaRPr lang="en-GB" dirty="0"/>
                    </a:p>
                  </a:txBody>
                  <a:tcPr/>
                </a:tc>
                <a:extLst>
                  <a:ext uri="{0D108BD9-81ED-4DB2-BD59-A6C34878D82A}">
                    <a16:rowId xmlns:a16="http://schemas.microsoft.com/office/drawing/2014/main" val="839422140"/>
                  </a:ext>
                </a:extLst>
              </a:tr>
            </a:tbl>
          </a:graphicData>
        </a:graphic>
      </p:graphicFrame>
    </p:spTree>
    <p:extLst>
      <p:ext uri="{BB962C8B-B14F-4D97-AF65-F5344CB8AC3E}">
        <p14:creationId xmlns:p14="http://schemas.microsoft.com/office/powerpoint/2010/main" val="57773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0F1926AF-38C1-BA0D-9B76-16082EE53271}"/>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30313B24-5D00-AF7A-3A1C-492390F6385C}"/>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1: </a:t>
            </a:r>
            <a:r>
              <a:rPr lang="ru-RU" sz="2600" dirty="0">
                <a:solidFill>
                  <a:schemeClr val="accent5"/>
                </a:solidFill>
              </a:rPr>
              <a:t>Дигитално благополучие и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latin typeface="Arial"/>
                <a:ea typeface="Arial"/>
                <a:cs typeface="Arial"/>
                <a:sym typeface="Arial"/>
              </a:rPr>
              <a:t>1.</a:t>
            </a:r>
            <a:r>
              <a:rPr lang="en-US" sz="2600" dirty="0">
                <a:solidFill>
                  <a:srgbClr val="636A6F"/>
                </a:solidFill>
              </a:rPr>
              <a:t>3</a:t>
            </a:r>
            <a:r>
              <a:rPr lang="en-US" sz="2600" dirty="0">
                <a:solidFill>
                  <a:srgbClr val="636A6F"/>
                </a:solidFill>
                <a:latin typeface="Arial"/>
                <a:ea typeface="Arial"/>
                <a:cs typeface="Arial"/>
                <a:sym typeface="Arial"/>
              </a:rPr>
              <a:t>. </a:t>
            </a:r>
            <a:r>
              <a:rPr lang="ru-RU" sz="2800" dirty="0">
                <a:solidFill>
                  <a:srgbClr val="636A6F"/>
                </a:solidFill>
              </a:rPr>
              <a:t>Значение на дигиталното благополучие в хибридното работно място</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4" name="Tabela 3">
            <a:extLst>
              <a:ext uri="{FF2B5EF4-FFF2-40B4-BE49-F238E27FC236}">
                <a16:creationId xmlns:a16="http://schemas.microsoft.com/office/drawing/2014/main" id="{67DE5816-1B64-B1A8-9D96-9C019676C5F7}"/>
              </a:ext>
            </a:extLst>
          </p:cNvPr>
          <p:cNvGraphicFramePr>
            <a:graphicFrameLocks noGrp="1"/>
          </p:cNvGraphicFramePr>
          <p:nvPr>
            <p:extLst>
              <p:ext uri="{D42A27DB-BD31-4B8C-83A1-F6EECF244321}">
                <p14:modId xmlns:p14="http://schemas.microsoft.com/office/powerpoint/2010/main" val="2434353864"/>
              </p:ext>
            </p:extLst>
          </p:nvPr>
        </p:nvGraphicFramePr>
        <p:xfrm>
          <a:off x="2326966" y="1792788"/>
          <a:ext cx="8128000" cy="3327400"/>
        </p:xfrm>
        <a:graphic>
          <a:graphicData uri="http://schemas.openxmlformats.org/drawingml/2006/table">
            <a:tbl>
              <a:tblPr firstRow="1" bandRow="1">
                <a:tableStyleId>{BDBED569-4797-4DF1-A0F4-6AAB3CD982D8}</a:tableStyleId>
              </a:tblPr>
              <a:tblGrid>
                <a:gridCol w="4064000">
                  <a:extLst>
                    <a:ext uri="{9D8B030D-6E8A-4147-A177-3AD203B41FA5}">
                      <a16:colId xmlns:a16="http://schemas.microsoft.com/office/drawing/2014/main" val="3754919456"/>
                    </a:ext>
                  </a:extLst>
                </a:gridCol>
                <a:gridCol w="4064000">
                  <a:extLst>
                    <a:ext uri="{9D8B030D-6E8A-4147-A177-3AD203B41FA5}">
                      <a16:colId xmlns:a16="http://schemas.microsoft.com/office/drawing/2014/main" val="765097457"/>
                    </a:ext>
                  </a:extLst>
                </a:gridCol>
              </a:tblGrid>
              <a:tr h="370840">
                <a:tc gridSpan="2">
                  <a:txBody>
                    <a:bodyPr/>
                    <a:lstStyle/>
                    <a:p>
                      <a:pPr algn="ctr"/>
                      <a:r>
                        <a:rPr lang="en-US" dirty="0"/>
                        <a:t> </a:t>
                      </a:r>
                      <a:r>
                        <a:rPr lang="ru-RU" dirty="0"/>
                        <a:t>Рамка за концептуализиране на видимостта </a:t>
                      </a:r>
                      <a:r>
                        <a:rPr lang="en-US" dirty="0"/>
                        <a:t>(Toolkit Reference, </a:t>
                      </a:r>
                      <a:r>
                        <a:rPr lang="bg-BG" dirty="0"/>
                        <a:t>стр</a:t>
                      </a:r>
                      <a:r>
                        <a:rPr lang="en-US" dirty="0"/>
                        <a:t>. 34)</a:t>
                      </a:r>
                      <a:endParaRPr lang="en-GB" dirty="0"/>
                    </a:p>
                  </a:txBody>
                  <a:tcPr/>
                </a:tc>
                <a:tc hMerge="1">
                  <a:txBody>
                    <a:bodyPr/>
                    <a:lstStyle/>
                    <a:p>
                      <a:endParaRPr lang="en-GB" dirty="0"/>
                    </a:p>
                  </a:txBody>
                  <a:tcPr/>
                </a:tc>
                <a:extLst>
                  <a:ext uri="{0D108BD9-81ED-4DB2-BD59-A6C34878D82A}">
                    <a16:rowId xmlns:a16="http://schemas.microsoft.com/office/drawing/2014/main" val="2526523848"/>
                  </a:ext>
                </a:extLst>
              </a:tr>
              <a:tr h="370840">
                <a:tc>
                  <a:txBody>
                    <a:bodyPr/>
                    <a:lstStyle/>
                    <a:p>
                      <a:r>
                        <a:rPr lang="ru-RU" dirty="0"/>
                        <a:t>Измерения на видимостта при дигиталната работа</a:t>
                      </a:r>
                      <a:endParaRPr lang="en-GB" dirty="0"/>
                    </a:p>
                  </a:txBody>
                  <a:tcPr/>
                </a:tc>
                <a:tc>
                  <a:txBody>
                    <a:bodyPr/>
                    <a:lstStyle/>
                    <a:p>
                      <a:r>
                        <a:rPr lang="bg-BG" dirty="0"/>
                        <a:t>Връзка с дигиталното благополучие</a:t>
                      </a:r>
                      <a:endParaRPr lang="en-GB" dirty="0"/>
                    </a:p>
                  </a:txBody>
                  <a:tcPr/>
                </a:tc>
                <a:extLst>
                  <a:ext uri="{0D108BD9-81ED-4DB2-BD59-A6C34878D82A}">
                    <a16:rowId xmlns:a16="http://schemas.microsoft.com/office/drawing/2014/main" val="1661147128"/>
                  </a:ext>
                </a:extLst>
              </a:tr>
              <a:tr h="370840">
                <a:tc>
                  <a:txBody>
                    <a:bodyPr/>
                    <a:lstStyle/>
                    <a:p>
                      <a:r>
                        <a:rPr lang="bg-BG" b="1" dirty="0">
                          <a:solidFill>
                            <a:schemeClr val="accent5"/>
                          </a:solidFill>
                        </a:rPr>
                        <a:t>Локация</a:t>
                      </a:r>
                      <a:r>
                        <a:rPr lang="en-US" dirty="0"/>
                        <a:t>: </a:t>
                      </a:r>
                      <a:r>
                        <a:rPr lang="bg-BG" dirty="0"/>
                        <a:t>физическа</a:t>
                      </a:r>
                      <a:r>
                        <a:rPr lang="en-US" dirty="0"/>
                        <a:t> (</a:t>
                      </a:r>
                      <a:r>
                        <a:rPr lang="bg-BG" dirty="0"/>
                        <a:t>офис</a:t>
                      </a:r>
                      <a:r>
                        <a:rPr lang="en-US" dirty="0"/>
                        <a:t>) </a:t>
                      </a:r>
                      <a:r>
                        <a:rPr lang="bg-BG" dirty="0"/>
                        <a:t>срещу</a:t>
                      </a:r>
                      <a:r>
                        <a:rPr lang="en-US" dirty="0"/>
                        <a:t> </a:t>
                      </a:r>
                      <a:r>
                        <a:rPr lang="bg-BG" dirty="0"/>
                        <a:t>виртуална</a:t>
                      </a:r>
                      <a:r>
                        <a:rPr lang="en-US" dirty="0"/>
                        <a:t> (</a:t>
                      </a:r>
                      <a:r>
                        <a:rPr lang="bg-BG" dirty="0"/>
                        <a:t>отдалечена</a:t>
                      </a:r>
                      <a:r>
                        <a:rPr lang="en-US" dirty="0"/>
                        <a:t>)</a:t>
                      </a:r>
                    </a:p>
                    <a:p>
                      <a:endParaRPr lang="en-US" dirty="0"/>
                    </a:p>
                    <a:p>
                      <a:r>
                        <a:rPr lang="bg-BG" b="1" dirty="0">
                          <a:solidFill>
                            <a:schemeClr val="accent5"/>
                          </a:solidFill>
                        </a:rPr>
                        <a:t>Режим на наблюдение</a:t>
                      </a:r>
                      <a:r>
                        <a:rPr lang="en-US" dirty="0"/>
                        <a:t>: </a:t>
                      </a:r>
                      <a:r>
                        <a:rPr lang="bg-BG" dirty="0"/>
                        <a:t>активен</a:t>
                      </a:r>
                      <a:r>
                        <a:rPr lang="en-US" dirty="0"/>
                        <a:t> (</a:t>
                      </a:r>
                      <a:r>
                        <a:rPr lang="bg-BG" dirty="0"/>
                        <a:t>планиран</a:t>
                      </a:r>
                      <a:r>
                        <a:rPr lang="en-US" dirty="0"/>
                        <a:t>) </a:t>
                      </a:r>
                      <a:r>
                        <a:rPr lang="bg-BG" dirty="0"/>
                        <a:t>срещу</a:t>
                      </a:r>
                      <a:r>
                        <a:rPr lang="en-US" dirty="0"/>
                        <a:t> </a:t>
                      </a:r>
                      <a:r>
                        <a:rPr lang="bg-BG" dirty="0"/>
                        <a:t>пасивен</a:t>
                      </a:r>
                      <a:r>
                        <a:rPr lang="en-US" dirty="0"/>
                        <a:t> (</a:t>
                      </a:r>
                      <a:r>
                        <a:rPr lang="bg-BG" dirty="0"/>
                        <a:t>продължителен</a:t>
                      </a:r>
                      <a:r>
                        <a:rPr lang="en-US" dirty="0"/>
                        <a:t>)</a:t>
                      </a:r>
                    </a:p>
                    <a:p>
                      <a:endParaRPr lang="en-US" dirty="0"/>
                    </a:p>
                    <a:p>
                      <a:r>
                        <a:rPr lang="bg-BG" b="1" dirty="0">
                          <a:solidFill>
                            <a:schemeClr val="accent5"/>
                          </a:solidFill>
                        </a:rPr>
                        <a:t>Вид взаимодействие</a:t>
                      </a:r>
                      <a:r>
                        <a:rPr lang="en-US" dirty="0"/>
                        <a:t>: </a:t>
                      </a:r>
                      <a:r>
                        <a:rPr lang="bg-BG" dirty="0"/>
                        <a:t>директно</a:t>
                      </a:r>
                      <a:r>
                        <a:rPr lang="en-US" dirty="0"/>
                        <a:t> (</a:t>
                      </a:r>
                      <a:r>
                        <a:rPr lang="bg-BG" dirty="0"/>
                        <a:t>лице в лице</a:t>
                      </a:r>
                      <a:r>
                        <a:rPr lang="en-US" dirty="0"/>
                        <a:t>) </a:t>
                      </a:r>
                      <a:r>
                        <a:rPr lang="bg-BG" dirty="0"/>
                        <a:t>срещу индиректно </a:t>
                      </a:r>
                      <a:r>
                        <a:rPr lang="en-US" dirty="0"/>
                        <a:t>(</a:t>
                      </a:r>
                      <a:r>
                        <a:rPr lang="bg-BG" dirty="0"/>
                        <a:t>групова среда</a:t>
                      </a:r>
                      <a:r>
                        <a:rPr lang="en-US" dirty="0"/>
                        <a:t>)</a:t>
                      </a:r>
                    </a:p>
                    <a:p>
                      <a:endParaRPr lang="en-US" dirty="0"/>
                    </a:p>
                    <a:p>
                      <a:r>
                        <a:rPr lang="bg-BG" b="1" dirty="0">
                          <a:solidFill>
                            <a:schemeClr val="accent5"/>
                          </a:solidFill>
                        </a:rPr>
                        <a:t>Осъзнаване</a:t>
                      </a:r>
                      <a:r>
                        <a:rPr lang="en-US" dirty="0"/>
                        <a:t>: </a:t>
                      </a:r>
                      <a:r>
                        <a:rPr lang="bg-BG" dirty="0"/>
                        <a:t>възприятието на служителя, че е наблюдаван</a:t>
                      </a:r>
                      <a:endParaRPr lang="en-GB" dirty="0"/>
                    </a:p>
                  </a:txBody>
                  <a:tcPr/>
                </a:tc>
                <a:tc>
                  <a:txBody>
                    <a:bodyPr/>
                    <a:lstStyle/>
                    <a:p>
                      <a:endParaRPr lang="en-US" dirty="0"/>
                    </a:p>
                    <a:p>
                      <a:pPr lvl="1"/>
                      <a:r>
                        <a:rPr lang="ru-RU" dirty="0"/>
                        <a:t>Прекаленото наблягане върху видимостта може да увеличи дигиталния стрес</a:t>
                      </a:r>
                      <a:endParaRPr lang="en-US" dirty="0"/>
                    </a:p>
                    <a:p>
                      <a:pPr lvl="1"/>
                      <a:endParaRPr lang="en-US" dirty="0"/>
                    </a:p>
                    <a:p>
                      <a:pPr lvl="1"/>
                      <a:r>
                        <a:rPr lang="ru-RU" dirty="0"/>
                        <a:t>Балансирането на видимостта подобрява фокуса и психичното здраве</a:t>
                      </a:r>
                      <a:endParaRPr lang="en-US" dirty="0"/>
                    </a:p>
                  </a:txBody>
                  <a:tcPr/>
                </a:tc>
                <a:extLst>
                  <a:ext uri="{0D108BD9-81ED-4DB2-BD59-A6C34878D82A}">
                    <a16:rowId xmlns:a16="http://schemas.microsoft.com/office/drawing/2014/main" val="839422140"/>
                  </a:ext>
                </a:extLst>
              </a:tr>
            </a:tbl>
          </a:graphicData>
        </a:graphic>
      </p:graphicFrame>
    </p:spTree>
    <p:extLst>
      <p:ext uri="{BB962C8B-B14F-4D97-AF65-F5344CB8AC3E}">
        <p14:creationId xmlns:p14="http://schemas.microsoft.com/office/powerpoint/2010/main" val="364067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379DF862-6D6A-FD89-C9D3-B11F9EFD45B3}"/>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AEF17125-E72B-E385-B375-EDCA77C87CD3}"/>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1: </a:t>
            </a:r>
            <a:r>
              <a:rPr lang="ru-RU" sz="2600" dirty="0">
                <a:solidFill>
                  <a:schemeClr val="accent5"/>
                </a:solidFill>
              </a:rPr>
              <a:t>Дигитално благополучие и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latin typeface="Arial"/>
                <a:ea typeface="Arial"/>
                <a:cs typeface="Arial"/>
                <a:sym typeface="Arial"/>
              </a:rPr>
              <a:t>1.</a:t>
            </a:r>
            <a:r>
              <a:rPr lang="en-US" sz="2600" dirty="0">
                <a:solidFill>
                  <a:srgbClr val="636A6F"/>
                </a:solidFill>
              </a:rPr>
              <a:t>3</a:t>
            </a:r>
            <a:r>
              <a:rPr lang="en-US" sz="2600" dirty="0">
                <a:solidFill>
                  <a:srgbClr val="636A6F"/>
                </a:solidFill>
                <a:latin typeface="Arial"/>
                <a:ea typeface="Arial"/>
                <a:cs typeface="Arial"/>
                <a:sym typeface="Arial"/>
              </a:rPr>
              <a:t>. </a:t>
            </a:r>
            <a:r>
              <a:rPr lang="ru-RU" sz="2400" dirty="0">
                <a:solidFill>
                  <a:srgbClr val="636A6F"/>
                </a:solidFill>
              </a:rPr>
              <a:t>Значение на дигиталното благополучие в хибридното работно място</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06798A3A-833E-5212-CDDC-31DC12FEC6C8}"/>
              </a:ext>
            </a:extLst>
          </p:cNvPr>
          <p:cNvGraphicFramePr>
            <a:graphicFrameLocks noGrp="1"/>
          </p:cNvGraphicFramePr>
          <p:nvPr>
            <p:extLst>
              <p:ext uri="{D42A27DB-BD31-4B8C-83A1-F6EECF244321}">
                <p14:modId xmlns:p14="http://schemas.microsoft.com/office/powerpoint/2010/main" val="4220637910"/>
              </p:ext>
            </p:extLst>
          </p:nvPr>
        </p:nvGraphicFramePr>
        <p:xfrm>
          <a:off x="2326966" y="1607962"/>
          <a:ext cx="8128000" cy="4912360"/>
        </p:xfrm>
        <a:graphic>
          <a:graphicData uri="http://schemas.openxmlformats.org/drawingml/2006/table">
            <a:tbl>
              <a:tblPr firstRow="1" bandRow="1">
                <a:tableStyleId>{BDBED569-4797-4DF1-A0F4-6AAB3CD982D8}</a:tableStyleId>
              </a:tblPr>
              <a:tblGrid>
                <a:gridCol w="1625600">
                  <a:extLst>
                    <a:ext uri="{9D8B030D-6E8A-4147-A177-3AD203B41FA5}">
                      <a16:colId xmlns:a16="http://schemas.microsoft.com/office/drawing/2014/main" val="4145533753"/>
                    </a:ext>
                  </a:extLst>
                </a:gridCol>
                <a:gridCol w="1625600">
                  <a:extLst>
                    <a:ext uri="{9D8B030D-6E8A-4147-A177-3AD203B41FA5}">
                      <a16:colId xmlns:a16="http://schemas.microsoft.com/office/drawing/2014/main" val="3035056485"/>
                    </a:ext>
                  </a:extLst>
                </a:gridCol>
                <a:gridCol w="1625600">
                  <a:extLst>
                    <a:ext uri="{9D8B030D-6E8A-4147-A177-3AD203B41FA5}">
                      <a16:colId xmlns:a16="http://schemas.microsoft.com/office/drawing/2014/main" val="2368799437"/>
                    </a:ext>
                  </a:extLst>
                </a:gridCol>
                <a:gridCol w="1625600">
                  <a:extLst>
                    <a:ext uri="{9D8B030D-6E8A-4147-A177-3AD203B41FA5}">
                      <a16:colId xmlns:a16="http://schemas.microsoft.com/office/drawing/2014/main" val="1217560299"/>
                    </a:ext>
                  </a:extLst>
                </a:gridCol>
                <a:gridCol w="1625600">
                  <a:extLst>
                    <a:ext uri="{9D8B030D-6E8A-4147-A177-3AD203B41FA5}">
                      <a16:colId xmlns:a16="http://schemas.microsoft.com/office/drawing/2014/main" val="1751419575"/>
                    </a:ext>
                  </a:extLst>
                </a:gridCol>
              </a:tblGrid>
              <a:tr h="370840">
                <a:tc gridSpan="5">
                  <a:txBody>
                    <a:bodyPr/>
                    <a:lstStyle/>
                    <a:p>
                      <a:pPr algn="ctr"/>
                      <a:r>
                        <a:rPr lang="bg-BG" b="1" dirty="0"/>
                        <a:t>Стратегии за дигитално благополучие при хибридна работа</a:t>
                      </a:r>
                      <a:endParaRPr lang="en-GB" b="1"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523706515"/>
                  </a:ext>
                </a:extLst>
              </a:tr>
              <a:tr h="370840">
                <a:tc>
                  <a:txBody>
                    <a:bodyPr/>
                    <a:lstStyle/>
                    <a:p>
                      <a:r>
                        <a:rPr lang="bg-BG" b="1" dirty="0"/>
                        <a:t>Сложете дигитални граници</a:t>
                      </a:r>
                      <a:endParaRPr lang="en-GB" b="1" dirty="0"/>
                    </a:p>
                  </a:txBody>
                  <a:tcPr/>
                </a:tc>
                <a:tc>
                  <a:txBody>
                    <a:bodyPr/>
                    <a:lstStyle/>
                    <a:p>
                      <a:r>
                        <a:rPr lang="bg-BG" b="1" dirty="0"/>
                        <a:t>Практикувайте дигитална детоксикация</a:t>
                      </a:r>
                      <a:endParaRPr lang="en-GB" b="1" dirty="0"/>
                    </a:p>
                  </a:txBody>
                  <a:tcPr/>
                </a:tc>
                <a:tc>
                  <a:txBody>
                    <a:bodyPr/>
                    <a:lstStyle/>
                    <a:p>
                      <a:r>
                        <a:rPr lang="bg-BG" b="1" dirty="0"/>
                        <a:t>Засилете осъзнатостта</a:t>
                      </a:r>
                      <a:endParaRPr lang="en-GB" b="1" dirty="0"/>
                    </a:p>
                  </a:txBody>
                  <a:tcPr/>
                </a:tc>
                <a:tc>
                  <a:txBody>
                    <a:bodyPr/>
                    <a:lstStyle/>
                    <a:p>
                      <a:r>
                        <a:rPr lang="bg-BG" b="1" dirty="0"/>
                        <a:t>Оптимизирайте нотификациите</a:t>
                      </a:r>
                      <a:endParaRPr lang="en-GB" b="1" dirty="0"/>
                    </a:p>
                  </a:txBody>
                  <a:tcPr/>
                </a:tc>
                <a:tc>
                  <a:txBody>
                    <a:bodyPr/>
                    <a:lstStyle/>
                    <a:p>
                      <a:r>
                        <a:rPr lang="bg-BG" b="1" dirty="0"/>
                        <a:t>Насърчавайте организационната подкрепа</a:t>
                      </a:r>
                      <a:endParaRPr lang="en-GB" b="1" dirty="0"/>
                    </a:p>
                  </a:txBody>
                  <a:tcPr/>
                </a:tc>
                <a:extLst>
                  <a:ext uri="{0D108BD9-81ED-4DB2-BD59-A6C34878D82A}">
                    <a16:rowId xmlns:a16="http://schemas.microsoft.com/office/drawing/2014/main" val="3650170449"/>
                  </a:ext>
                </a:extLst>
              </a:tr>
              <a:tr h="370840">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60195798"/>
                  </a:ext>
                </a:extLst>
              </a:tr>
              <a:tr h="370840">
                <a:tc>
                  <a:txBody>
                    <a:bodyPr/>
                    <a:lstStyle/>
                    <a:p>
                      <a:r>
                        <a:rPr lang="bg-BG" dirty="0"/>
                        <a:t>Определете работното време и се придържайте към него</a:t>
                      </a:r>
                      <a:endParaRPr lang="en-US" dirty="0"/>
                    </a:p>
                    <a:p>
                      <a:endParaRPr lang="en-US" dirty="0"/>
                    </a:p>
                    <a:p>
                      <a:r>
                        <a:rPr lang="bg-BG" dirty="0"/>
                        <a:t>Използвайте инструменти с режими </a:t>
                      </a:r>
                      <a:r>
                        <a:rPr lang="en-US" dirty="0"/>
                        <a:t>„</a:t>
                      </a:r>
                      <a:r>
                        <a:rPr lang="bg-BG" dirty="0"/>
                        <a:t>Не безпокойте</a:t>
                      </a:r>
                      <a:r>
                        <a:rPr lang="en-US" dirty="0"/>
                        <a:t>"</a:t>
                      </a:r>
                      <a:endParaRPr lang="en-GB" dirty="0"/>
                    </a:p>
                  </a:txBody>
                  <a:tcPr/>
                </a:tc>
                <a:tc>
                  <a:txBody>
                    <a:bodyPr/>
                    <a:lstStyle/>
                    <a:p>
                      <a:r>
                        <a:rPr lang="ru-RU" dirty="0"/>
                        <a:t>Планирайте редовни почивки от екраните</a:t>
                      </a:r>
                      <a:endParaRPr lang="en-US" dirty="0"/>
                    </a:p>
                    <a:p>
                      <a:endParaRPr lang="en-US" dirty="0"/>
                    </a:p>
                    <a:p>
                      <a:r>
                        <a:rPr lang="bg-BG" dirty="0"/>
                        <a:t>Извършвайте </a:t>
                      </a:r>
                      <a:r>
                        <a:rPr lang="ru-RU" dirty="0"/>
                        <a:t>дейности извън интернет, като разходки или др. хобита</a:t>
                      </a:r>
                      <a:endParaRPr lang="en-GB" dirty="0"/>
                    </a:p>
                  </a:txBody>
                  <a:tcPr/>
                </a:tc>
                <a:tc>
                  <a:txBody>
                    <a:bodyPr/>
                    <a:lstStyle/>
                    <a:p>
                      <a:r>
                        <a:rPr lang="ru-RU" dirty="0"/>
                        <a:t>Използвайте приложения за осъзнатост, за да останете здраво стъпили на земята</a:t>
                      </a:r>
                      <a:endParaRPr lang="en-US" dirty="0"/>
                    </a:p>
                    <a:p>
                      <a:endParaRPr lang="en-US" dirty="0"/>
                    </a:p>
                    <a:p>
                      <a:r>
                        <a:rPr lang="bg-BG" dirty="0"/>
                        <a:t>Внедряване на подход „изпълняване на задачите една по една“</a:t>
                      </a:r>
                      <a:endParaRPr lang="en-GB" dirty="0"/>
                    </a:p>
                  </a:txBody>
                  <a:tcPr/>
                </a:tc>
                <a:tc>
                  <a:txBody>
                    <a:bodyPr/>
                    <a:lstStyle/>
                    <a:p>
                      <a:r>
                        <a:rPr lang="bg-BG" dirty="0"/>
                        <a:t>Дайте приоритет на важните приложения</a:t>
                      </a:r>
                      <a:endParaRPr lang="en-US" dirty="0"/>
                    </a:p>
                    <a:p>
                      <a:endParaRPr lang="en-US" dirty="0"/>
                    </a:p>
                    <a:p>
                      <a:r>
                        <a:rPr lang="bg-BG" dirty="0"/>
                        <a:t>Изключете ненужните известия</a:t>
                      </a:r>
                      <a:endParaRPr lang="en-GB" dirty="0"/>
                    </a:p>
                  </a:txBody>
                  <a:tcPr/>
                </a:tc>
                <a:tc>
                  <a:txBody>
                    <a:bodyPr/>
                    <a:lstStyle/>
                    <a:p>
                      <a:r>
                        <a:rPr lang="bg-BG" dirty="0"/>
                        <a:t>Създайте политики за дигитално благополучие</a:t>
                      </a:r>
                      <a:endParaRPr lang="en-US" dirty="0"/>
                    </a:p>
                    <a:p>
                      <a:endParaRPr lang="en-US" dirty="0"/>
                    </a:p>
                    <a:p>
                      <a:r>
                        <a:rPr lang="ru-RU" dirty="0"/>
                        <a:t>Насърчаване на култура на уважение към извънработно време на служителите</a:t>
                      </a:r>
                      <a:endParaRPr lang="en-GB" dirty="0"/>
                    </a:p>
                  </a:txBody>
                  <a:tcPr/>
                </a:tc>
                <a:extLst>
                  <a:ext uri="{0D108BD9-81ED-4DB2-BD59-A6C34878D82A}">
                    <a16:rowId xmlns:a16="http://schemas.microsoft.com/office/drawing/2014/main" val="1901103482"/>
                  </a:ext>
                </a:extLst>
              </a:tr>
            </a:tbl>
          </a:graphicData>
        </a:graphic>
      </p:graphicFrame>
      <p:pic>
        <p:nvPicPr>
          <p:cNvPr id="9" name="Gráfico 8" descr="Cronómetro 75% com preenchimento sólido">
            <a:extLst>
              <a:ext uri="{FF2B5EF4-FFF2-40B4-BE49-F238E27FC236}">
                <a16:creationId xmlns:a16="http://schemas.microsoft.com/office/drawing/2014/main" id="{FA475C6D-3C9E-703A-150A-B1C0331D1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8787" y="2813546"/>
            <a:ext cx="914400" cy="914400"/>
          </a:xfrm>
          <a:prstGeom prst="rect">
            <a:avLst/>
          </a:prstGeom>
        </p:spPr>
      </p:pic>
      <p:pic>
        <p:nvPicPr>
          <p:cNvPr id="11" name="Gráfico 10" descr="Estrada com preenchimento sólido">
            <a:extLst>
              <a:ext uri="{FF2B5EF4-FFF2-40B4-BE49-F238E27FC236}">
                <a16:creationId xmlns:a16="http://schemas.microsoft.com/office/drawing/2014/main" id="{F6403ED3-FEDA-22A1-3CE8-15395C60A7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2284" y="2771759"/>
            <a:ext cx="914400" cy="914400"/>
          </a:xfrm>
          <a:prstGeom prst="rect">
            <a:avLst/>
          </a:prstGeom>
        </p:spPr>
      </p:pic>
      <p:pic>
        <p:nvPicPr>
          <p:cNvPr id="13" name="Gráfico 12" descr="Silhueta de Buda com preenchimento sólido">
            <a:extLst>
              <a:ext uri="{FF2B5EF4-FFF2-40B4-BE49-F238E27FC236}">
                <a16:creationId xmlns:a16="http://schemas.microsoft.com/office/drawing/2014/main" id="{8DB5CDB6-56E7-F9EF-9517-B2D90A897D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3766" y="2757011"/>
            <a:ext cx="914400" cy="914400"/>
          </a:xfrm>
          <a:prstGeom prst="rect">
            <a:avLst/>
          </a:prstGeom>
        </p:spPr>
      </p:pic>
      <p:pic>
        <p:nvPicPr>
          <p:cNvPr id="15" name="Gráfico 14" descr="Não usar o telemóvel com preenchimento sólido">
            <a:extLst>
              <a:ext uri="{FF2B5EF4-FFF2-40B4-BE49-F238E27FC236}">
                <a16:creationId xmlns:a16="http://schemas.microsoft.com/office/drawing/2014/main" id="{CC5976F3-2E3D-F039-4322-596477B37B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6762" y="2813546"/>
            <a:ext cx="914400" cy="914400"/>
          </a:xfrm>
          <a:prstGeom prst="rect">
            <a:avLst/>
          </a:prstGeom>
        </p:spPr>
      </p:pic>
      <p:pic>
        <p:nvPicPr>
          <p:cNvPr id="17" name="Gráfico 16" descr="Brinde com preenchimento sólido">
            <a:extLst>
              <a:ext uri="{FF2B5EF4-FFF2-40B4-BE49-F238E27FC236}">
                <a16:creationId xmlns:a16="http://schemas.microsoft.com/office/drawing/2014/main" id="{A32F91B8-7755-4EB8-41AA-9C6FA3532B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70259" y="2813546"/>
            <a:ext cx="914400" cy="914400"/>
          </a:xfrm>
          <a:prstGeom prst="rect">
            <a:avLst/>
          </a:prstGeom>
        </p:spPr>
      </p:pic>
    </p:spTree>
    <p:extLst>
      <p:ext uri="{BB962C8B-B14F-4D97-AF65-F5344CB8AC3E}">
        <p14:creationId xmlns:p14="http://schemas.microsoft.com/office/powerpoint/2010/main" val="194163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55155E50-969E-F167-B7FA-051B7817764B}"/>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59BA36AC-FBA6-B88D-0002-FEC8AD1D99FF}"/>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8505048F-DF40-A312-F2DF-57AE373849E1}"/>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1.3. </a:t>
            </a:r>
            <a:r>
              <a:rPr lang="ru-RU" sz="2400" b="1" dirty="0">
                <a:solidFill>
                  <a:schemeClr val="accent6"/>
                </a:solidFill>
              </a:rPr>
              <a:t>Картографиране на моите собствени навици за дигитално благополучие</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81676E59-DED9-8723-7544-B52780006F16}"/>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14A96845-0CD2-3E41-F744-B89F1728E85E}"/>
              </a:ext>
            </a:extLst>
          </p:cNvPr>
          <p:cNvSpPr txBox="1"/>
          <p:nvPr/>
        </p:nvSpPr>
        <p:spPr>
          <a:xfrm>
            <a:off x="6641646" y="2476380"/>
            <a:ext cx="5400675" cy="4585895"/>
          </a:xfrm>
          <a:prstGeom prst="rect">
            <a:avLst/>
          </a:prstGeom>
          <a:noFill/>
          <a:ln>
            <a:noFill/>
          </a:ln>
        </p:spPr>
        <p:txBody>
          <a:bodyPr spcFirstLastPara="1" wrap="square" lIns="91425" tIns="45700" rIns="91425" bIns="45700" anchor="t" anchorCtr="0">
            <a:spAutoFit/>
          </a:bodyPr>
          <a:lstStyle/>
          <a:p>
            <a:pPr lvl="0">
              <a:lnSpc>
                <a:spcPct val="107000"/>
              </a:lnSpc>
            </a:pPr>
            <a:r>
              <a:rPr lang="bg-BG" sz="1800" b="1" dirty="0">
                <a:solidFill>
                  <a:srgbClr val="636A6F"/>
                </a:solidFill>
              </a:rPr>
              <a:t>След завършване на тази дейност ще можете да</a:t>
            </a:r>
            <a:r>
              <a:rPr lang="en-GB" sz="1800" b="1" dirty="0">
                <a:solidFill>
                  <a:srgbClr val="636A6F"/>
                </a:solidFill>
                <a:latin typeface="Arial"/>
                <a:ea typeface="Arial"/>
                <a:cs typeface="Arial"/>
                <a:sym typeface="Arial"/>
              </a:rPr>
              <a:t>:</a:t>
            </a:r>
            <a:endParaRPr dirty="0"/>
          </a:p>
          <a:p>
            <a:pPr marL="285750" lvl="0" indent="-285750">
              <a:lnSpc>
                <a:spcPct val="107000"/>
              </a:lnSpc>
              <a:spcBef>
                <a:spcPts val="800"/>
              </a:spcBef>
              <a:buClr>
                <a:schemeClr val="accent6"/>
              </a:buClr>
              <a:buSzPts val="1800"/>
              <a:buFont typeface="Arial"/>
              <a:buChar char="•"/>
            </a:pPr>
            <a:r>
              <a:rPr lang="bg-BG" sz="1800" i="1" dirty="0">
                <a:solidFill>
                  <a:srgbClr val="636A6F"/>
                </a:solidFill>
              </a:rPr>
              <a:t>Разпознавате </a:t>
            </a:r>
            <a:r>
              <a:rPr lang="ru-RU" sz="1800" i="1" dirty="0">
                <a:solidFill>
                  <a:srgbClr val="636A6F"/>
                </a:solidFill>
              </a:rPr>
              <a:t>ключовите компоненти на дигиталното благополучие и тяхното влияние върху производителността и удовлетвореността на служителите</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ru-RU" sz="1800" i="1" dirty="0">
                <a:solidFill>
                  <a:srgbClr val="636A6F"/>
                </a:solidFill>
              </a:rPr>
              <a:t>Създавате стратегии за насърчаване на дигиталното благополучие и социалната свързаност в хибридното работно място</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ru-RU" sz="1800" i="1" dirty="0">
                <a:solidFill>
                  <a:srgbClr val="636A6F"/>
                </a:solidFill>
              </a:rPr>
              <a:t>Прилагате техники за балансиране използването на технологии с подходи, ориентирани към човека, за поддържане на социални връзки.</a:t>
            </a:r>
            <a:endParaRPr lang="en-US" sz="1800" i="1" dirty="0">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chemeClr val="accent6"/>
              </a:buClr>
              <a:buSzPts val="1800"/>
              <a:buFont typeface="Arial"/>
              <a:buChar char="•"/>
            </a:pPr>
            <a:endParaRPr lang="en-US" dirty="0"/>
          </a:p>
        </p:txBody>
      </p:sp>
      <p:sp>
        <p:nvSpPr>
          <p:cNvPr id="141" name="Google Shape;141;p8">
            <a:extLst>
              <a:ext uri="{FF2B5EF4-FFF2-40B4-BE49-F238E27FC236}">
                <a16:creationId xmlns:a16="http://schemas.microsoft.com/office/drawing/2014/main" id="{A729F4C7-D523-495D-45B9-A561AD42F75B}"/>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bg-BG" b="1" i="1" u="none" strike="noStrike" cap="none" dirty="0">
                <a:solidFill>
                  <a:srgbClr val="868E93"/>
                </a:solidFill>
                <a:latin typeface="Open Sans Light"/>
                <a:ea typeface="Open Sans Light"/>
                <a:cs typeface="Open Sans Light"/>
                <a:sym typeface="Open Sans Light"/>
              </a:rPr>
              <a:t>Целта на тази дейност е</a:t>
            </a:r>
            <a:r>
              <a:rPr lang="ru-RU" b="1" i="1" dirty="0">
                <a:solidFill>
                  <a:srgbClr val="868E93"/>
                </a:solidFill>
                <a:latin typeface="Open Sans Light"/>
                <a:ea typeface="Open Sans Light"/>
                <a:cs typeface="Open Sans Light"/>
                <a:sym typeface="Open Sans Light"/>
              </a:rPr>
              <a:t> да насърчи участниците да оценят своите дигитални навици, да разберат тяхното въздействие върху личното благополучие и да разработят стратегии за подобряване на дигиталното здраве в хибридна работна среда.</a:t>
            </a:r>
            <a:endParaRPr lang="en-US" b="1" i="1" u="none" strike="noStrike" cap="none" dirty="0">
              <a:solidFill>
                <a:srgbClr val="868E93"/>
              </a:solidFill>
              <a:latin typeface="Open Sans Light"/>
              <a:ea typeface="Open Sans Light"/>
              <a:cs typeface="Open Sans Light"/>
              <a:sym typeface="Open Sans Light"/>
            </a:endParaRPr>
          </a:p>
        </p:txBody>
      </p:sp>
      <p:pic>
        <p:nvPicPr>
          <p:cNvPr id="142" name="Google Shape;142;p8">
            <a:extLst>
              <a:ext uri="{FF2B5EF4-FFF2-40B4-BE49-F238E27FC236}">
                <a16:creationId xmlns:a16="http://schemas.microsoft.com/office/drawing/2014/main" id="{9FE2E592-07C1-B92A-564F-B13663BFF89E}"/>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4D625A4A-0447-0DAA-8649-C628D96EAF10}"/>
              </a:ext>
            </a:extLst>
          </p:cNvPr>
          <p:cNvSpPr txBox="1"/>
          <p:nvPr/>
        </p:nvSpPr>
        <p:spPr>
          <a:xfrm>
            <a:off x="7676129" y="1815823"/>
            <a:ext cx="4055428" cy="487465"/>
          </a:xfrm>
          <a:prstGeom prst="rect">
            <a:avLst/>
          </a:prstGeom>
          <a:noFill/>
          <a:ln>
            <a:noFill/>
          </a:ln>
        </p:spPr>
        <p:txBody>
          <a:bodyPr spcFirstLastPara="1" wrap="square" lIns="91425" tIns="45700" rIns="91425" bIns="45700" anchor="t" anchorCtr="0">
            <a:spAutoFit/>
          </a:bodyPr>
          <a:lstStyle/>
          <a:p>
            <a:pPr lvl="0">
              <a:lnSpc>
                <a:spcPct val="107000"/>
              </a:lnSpc>
            </a:pPr>
            <a:r>
              <a:rPr lang="bg-BG" sz="2400" b="1" dirty="0">
                <a:solidFill>
                  <a:srgbClr val="9868BD"/>
                </a:solidFill>
              </a:rPr>
              <a:t>Резултати от обучението</a:t>
            </a:r>
            <a:endParaRPr lang="bg-BG" sz="2400" b="1" dirty="0">
              <a:solidFill>
                <a:srgbClr val="636A6F"/>
              </a:solidFill>
            </a:endParaRPr>
          </a:p>
        </p:txBody>
      </p:sp>
    </p:spTree>
    <p:extLst>
      <p:ext uri="{BB962C8B-B14F-4D97-AF65-F5344CB8AC3E}">
        <p14:creationId xmlns:p14="http://schemas.microsoft.com/office/powerpoint/2010/main" val="410523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a:solidFill>
                <a:schemeClr val="dk1"/>
              </a:solidFill>
              <a:latin typeface="Arial"/>
              <a:ea typeface="Arial"/>
              <a:cs typeface="Arial"/>
              <a:sym typeface="Arial"/>
            </a:endParaRPr>
          </a:p>
        </p:txBody>
      </p:sp>
      <p:sp>
        <p:nvSpPr>
          <p:cNvPr id="116" name="Google Shape;116;p2"/>
          <p:cNvSpPr txBox="1"/>
          <p:nvPr/>
        </p:nvSpPr>
        <p:spPr>
          <a:xfrm>
            <a:off x="1493906" y="514100"/>
            <a:ext cx="626084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3600" dirty="0">
                <a:solidFill>
                  <a:schemeClr val="accent5"/>
                </a:solidFill>
                <a:latin typeface="Arial"/>
                <a:ea typeface="Arial"/>
                <a:cs typeface="Arial"/>
                <a:sym typeface="Arial"/>
              </a:rPr>
              <a:t>Цел и рамка на модула</a:t>
            </a:r>
            <a:endParaRPr sz="3600" dirty="0">
              <a:solidFill>
                <a:schemeClr val="accent5"/>
              </a:solidFill>
              <a:latin typeface="Arial"/>
              <a:ea typeface="Arial"/>
              <a:cs typeface="Arial"/>
              <a:sym typeface="Arial"/>
            </a:endParaRPr>
          </a:p>
        </p:txBody>
      </p:sp>
      <p:sp>
        <p:nvSpPr>
          <p:cNvPr id="117" name="Google Shape;117;p2"/>
          <p:cNvSpPr txBox="1"/>
          <p:nvPr/>
        </p:nvSpPr>
        <p:spPr>
          <a:xfrm>
            <a:off x="539289" y="1379709"/>
            <a:ext cx="9521890" cy="3061662"/>
          </a:xfrm>
          <a:prstGeom prst="rect">
            <a:avLst/>
          </a:prstGeom>
          <a:noFill/>
          <a:ln>
            <a:noFill/>
          </a:ln>
        </p:spPr>
        <p:txBody>
          <a:bodyPr spcFirstLastPara="1" wrap="square" lIns="91425" tIns="45700" rIns="91425" bIns="45700" anchor="t" anchorCtr="0">
            <a:noAutofit/>
          </a:bodyPr>
          <a:lstStyle/>
          <a:p>
            <a:pPr lvl="0">
              <a:lnSpc>
                <a:spcPct val="150000"/>
              </a:lnSpc>
              <a:buClr>
                <a:srgbClr val="636A6F"/>
              </a:buClr>
              <a:buSzPts val="1800"/>
            </a:pPr>
            <a:r>
              <a:rPr lang="ru-RU" dirty="0">
                <a:solidFill>
                  <a:srgbClr val="636A6F"/>
                </a:solidFill>
              </a:rPr>
              <a:t>Този модул се фокусира върху това да предостави на специалистите по човешки ресурси и мениджърите знанията и уменията, необходими за разбиране на взаимосвързания характер на дигиталното приобщаване, социалната свързаност и благополучие на служителите в съвременните хибридни работни места</a:t>
            </a:r>
            <a:r>
              <a:rPr lang="en-US" dirty="0">
                <a:solidFill>
                  <a:srgbClr val="636A6F"/>
                </a:solidFill>
                <a:latin typeface="Arial"/>
                <a:ea typeface="Arial"/>
                <a:cs typeface="Arial"/>
                <a:sym typeface="Arial"/>
              </a:rPr>
              <a:t>. </a:t>
            </a:r>
            <a:r>
              <a:rPr lang="ru-RU" dirty="0">
                <a:solidFill>
                  <a:srgbClr val="636A6F"/>
                </a:solidFill>
              </a:rPr>
              <a:t>Общата му цел е да даде възможност на тези професионалисти да разбират, разработват и прилагат стратегии за създаване на приобщаваща култура, която подкрепя дигиталното приобщаване и благополучието на служителите в хибридни работни условия</a:t>
            </a:r>
            <a:r>
              <a:rPr lang="en-US" dirty="0">
                <a:solidFill>
                  <a:srgbClr val="636A6F"/>
                </a:solidFill>
                <a:latin typeface="Arial"/>
                <a:ea typeface="Arial"/>
                <a:cs typeface="Arial"/>
                <a:sym typeface="Arial"/>
              </a:rPr>
              <a:t>. </a:t>
            </a:r>
            <a:r>
              <a:rPr lang="bg-BG" dirty="0">
                <a:solidFill>
                  <a:srgbClr val="636A6F"/>
                </a:solidFill>
                <a:latin typeface="Arial"/>
                <a:ea typeface="Arial"/>
                <a:cs typeface="Arial"/>
                <a:sym typeface="Arial"/>
              </a:rPr>
              <a:t>По-специално, цели да подготви лидерите да</a:t>
            </a:r>
            <a:r>
              <a:rPr lang="en-US" dirty="0">
                <a:solidFill>
                  <a:srgbClr val="636A6F"/>
                </a:solidFill>
                <a:latin typeface="Arial"/>
                <a:ea typeface="Arial"/>
                <a:cs typeface="Arial"/>
                <a:sym typeface="Arial"/>
              </a:rPr>
              <a:t>:</a:t>
            </a:r>
          </a:p>
          <a:p>
            <a:pPr marL="228600" lvl="0" indent="-228600">
              <a:lnSpc>
                <a:spcPct val="150000"/>
              </a:lnSpc>
              <a:buClr>
                <a:srgbClr val="636A6F"/>
              </a:buClr>
              <a:buSzPts val="1800"/>
              <a:buFont typeface="Arial"/>
              <a:buChar char="•"/>
            </a:pPr>
            <a:r>
              <a:rPr lang="ru-RU" dirty="0">
                <a:solidFill>
                  <a:srgbClr val="636A6F"/>
                </a:solidFill>
              </a:rPr>
              <a:t>Създават култура, която цени и насърчава дигиталното благополучие</a:t>
            </a:r>
            <a:endParaRPr lang="en-US" dirty="0">
              <a:solidFill>
                <a:srgbClr val="636A6F"/>
              </a:solidFill>
              <a:latin typeface="Arial"/>
              <a:ea typeface="Arial"/>
              <a:cs typeface="Arial"/>
              <a:sym typeface="Arial"/>
            </a:endParaRPr>
          </a:p>
          <a:p>
            <a:pPr marL="228600" lvl="0" indent="-228600">
              <a:lnSpc>
                <a:spcPct val="150000"/>
              </a:lnSpc>
              <a:buClr>
                <a:srgbClr val="636A6F"/>
              </a:buClr>
              <a:buSzPts val="1800"/>
              <a:buFont typeface="Arial"/>
              <a:buChar char="•"/>
            </a:pPr>
            <a:r>
              <a:rPr lang="bg-BG" dirty="0">
                <a:solidFill>
                  <a:srgbClr val="636A6F"/>
                </a:solidFill>
                <a:latin typeface="Arial"/>
                <a:ea typeface="Arial"/>
                <a:cs typeface="Arial"/>
                <a:sym typeface="Arial"/>
              </a:rPr>
              <a:t>Насърчават </a:t>
            </a:r>
            <a:r>
              <a:rPr lang="ru-RU" dirty="0">
                <a:solidFill>
                  <a:srgbClr val="636A6F"/>
                </a:solidFill>
              </a:rPr>
              <a:t>социалното приобщаване в хибридни работни среди</a:t>
            </a:r>
            <a:endParaRPr lang="en-US" dirty="0">
              <a:solidFill>
                <a:srgbClr val="636A6F"/>
              </a:solidFill>
              <a:latin typeface="Arial"/>
              <a:ea typeface="Arial"/>
              <a:cs typeface="Arial"/>
              <a:sym typeface="Arial"/>
            </a:endParaRPr>
          </a:p>
          <a:p>
            <a:pPr marL="228600" lvl="0" indent="-228600">
              <a:lnSpc>
                <a:spcPct val="150000"/>
              </a:lnSpc>
              <a:buClr>
                <a:srgbClr val="636A6F"/>
              </a:buClr>
              <a:buSzPts val="1800"/>
              <a:buFont typeface="Arial"/>
              <a:buChar char="•"/>
            </a:pPr>
            <a:r>
              <a:rPr lang="bg-BG" dirty="0">
                <a:solidFill>
                  <a:srgbClr val="636A6F"/>
                </a:solidFill>
                <a:latin typeface="Arial"/>
                <a:ea typeface="Arial"/>
                <a:cs typeface="Arial"/>
                <a:sym typeface="Arial"/>
              </a:rPr>
              <a:t>Внедряват </a:t>
            </a:r>
            <a:r>
              <a:rPr lang="ru-RU" dirty="0">
                <a:solidFill>
                  <a:srgbClr val="636A6F"/>
                </a:solidFill>
              </a:rPr>
              <a:t>практики за дигитално приобщаване, които отговарят на разнообразни нужди и способности</a:t>
            </a:r>
            <a:endParaRPr lang="en-US" dirty="0">
              <a:solidFill>
                <a:srgbClr val="636A6F"/>
              </a:solidFill>
              <a:latin typeface="Arial"/>
              <a:ea typeface="Arial"/>
              <a:cs typeface="Arial"/>
              <a:sym typeface="Arial"/>
            </a:endParaRPr>
          </a:p>
          <a:p>
            <a:pPr marL="228600" lvl="0" indent="-228600">
              <a:lnSpc>
                <a:spcPct val="150000"/>
              </a:lnSpc>
              <a:buClr>
                <a:srgbClr val="636A6F"/>
              </a:buClr>
              <a:buSzPts val="1800"/>
              <a:buFont typeface="Arial"/>
              <a:buChar char="•"/>
            </a:pPr>
            <a:r>
              <a:rPr lang="bg-BG" dirty="0">
                <a:solidFill>
                  <a:srgbClr val="636A6F"/>
                </a:solidFill>
                <a:latin typeface="Arial"/>
                <a:ea typeface="Arial"/>
                <a:cs typeface="Arial"/>
                <a:sym typeface="Arial"/>
              </a:rPr>
              <a:t>Балансират </a:t>
            </a:r>
            <a:r>
              <a:rPr lang="ru-RU" dirty="0">
                <a:solidFill>
                  <a:srgbClr val="636A6F"/>
                </a:solidFill>
              </a:rPr>
              <a:t>използването на технологии с подходи, ориентирани към човека, за да поддържат социални връзки</a:t>
            </a:r>
            <a:endParaRPr lang="en-US" dirty="0">
              <a:solidFill>
                <a:srgbClr val="636A6F"/>
              </a:solidFill>
              <a:latin typeface="Arial"/>
              <a:ea typeface="Arial"/>
              <a:cs typeface="Arial"/>
              <a:sym typeface="Arial"/>
            </a:endParaRPr>
          </a:p>
          <a:p>
            <a:pPr marL="228600" lvl="0" indent="-228600">
              <a:lnSpc>
                <a:spcPct val="150000"/>
              </a:lnSpc>
              <a:buClr>
                <a:srgbClr val="636A6F"/>
              </a:buClr>
              <a:buSzPts val="1800"/>
              <a:buFont typeface="Arial"/>
              <a:buChar char="•"/>
            </a:pPr>
            <a:r>
              <a:rPr lang="bg-BG" dirty="0">
                <a:solidFill>
                  <a:srgbClr val="636A6F"/>
                </a:solidFill>
                <a:latin typeface="Arial"/>
                <a:ea typeface="Arial"/>
                <a:cs typeface="Arial"/>
                <a:sym typeface="Arial"/>
              </a:rPr>
              <a:t>Разработват </a:t>
            </a:r>
            <a:r>
              <a:rPr lang="ru-RU" dirty="0">
                <a:solidFill>
                  <a:srgbClr val="636A6F"/>
                </a:solidFill>
              </a:rPr>
              <a:t>политики и практики, които подкрепят цялостното благополучие на служителите в хибридни среди</a:t>
            </a:r>
            <a:endParaRPr lang="en-US" dirty="0">
              <a:solidFill>
                <a:srgbClr val="636A6F"/>
              </a:solidFill>
              <a:latin typeface="Arial"/>
              <a:ea typeface="Arial"/>
              <a:cs typeface="Arial"/>
              <a:sym typeface="Arial"/>
            </a:endParaRPr>
          </a:p>
          <a:p>
            <a:pPr marL="228600" marR="0" lvl="0" indent="-50800" algn="l" rtl="0">
              <a:lnSpc>
                <a:spcPct val="150000"/>
              </a:lnSpc>
              <a:spcBef>
                <a:spcPts val="1000"/>
              </a:spcBef>
              <a:spcAft>
                <a:spcPts val="0"/>
              </a:spcAft>
              <a:buClr>
                <a:schemeClr val="dk1"/>
              </a:buClr>
              <a:buSzPts val="2800"/>
              <a:buFont typeface="Arial"/>
              <a:buNone/>
            </a:pPr>
            <a:endParaRPr sz="1600"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800"/>
              <a:buFont typeface="Arial"/>
              <a:buNone/>
            </a:pPr>
            <a:endParaRPr sz="1600"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400"/>
              <a:buFont typeface="Arial"/>
              <a:buNone/>
            </a:pPr>
            <a:endParaRPr sz="1600" dirty="0">
              <a:solidFill>
                <a:srgbClr val="636A6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1600"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D474DDF8-5856-36E7-A0A3-39CB500D744D}"/>
            </a:ext>
          </a:extLst>
        </p:cNvPr>
        <p:cNvGrpSpPr/>
        <p:nvPr/>
      </p:nvGrpSpPr>
      <p:grpSpPr>
        <a:xfrm>
          <a:off x="0" y="0"/>
          <a:ext cx="0" cy="0"/>
          <a:chOff x="0" y="0"/>
          <a:chExt cx="0" cy="0"/>
        </a:xfrm>
      </p:grpSpPr>
      <p:sp>
        <p:nvSpPr>
          <p:cNvPr id="149" name="Google Shape;149;p9">
            <a:extLst>
              <a:ext uri="{FF2B5EF4-FFF2-40B4-BE49-F238E27FC236}">
                <a16:creationId xmlns:a16="http://schemas.microsoft.com/office/drawing/2014/main" id="{B1C7B86E-B35E-A178-8A3B-A717CE341EC3}"/>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1.3. </a:t>
            </a:r>
            <a:r>
              <a:rPr lang="ru-RU" sz="2400" b="1" dirty="0">
                <a:solidFill>
                  <a:schemeClr val="accent6"/>
                </a:solidFill>
              </a:rPr>
              <a:t>Картографиране на моите собствени навици за дигитално благополучие</a:t>
            </a:r>
            <a:endParaRPr lang="en-US" sz="3600" dirty="0">
              <a:solidFill>
                <a:schemeClr val="accent5"/>
              </a:solidFill>
            </a:endParaRPr>
          </a:p>
        </p:txBody>
      </p:sp>
      <p:sp>
        <p:nvSpPr>
          <p:cNvPr id="150" name="Google Shape;150;p9">
            <a:extLst>
              <a:ext uri="{FF2B5EF4-FFF2-40B4-BE49-F238E27FC236}">
                <a16:creationId xmlns:a16="http://schemas.microsoft.com/office/drawing/2014/main" id="{C5EEE033-83DF-5B57-8A3A-62D853D3CFB9}"/>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 – </a:t>
            </a:r>
            <a:r>
              <a:rPr lang="bg-BG" b="1" dirty="0">
                <a:solidFill>
                  <a:schemeClr val="accent6"/>
                </a:solidFill>
                <a:latin typeface="Arial"/>
                <a:ea typeface="Arial"/>
                <a:cs typeface="Arial"/>
                <a:sym typeface="Arial"/>
              </a:rPr>
              <a:t>Влезте в дискусия</a:t>
            </a:r>
            <a:endParaRPr lang="en-GB" b="1" dirty="0">
              <a:solidFill>
                <a:schemeClr val="accent6"/>
              </a:solidFill>
              <a:latin typeface="Arial"/>
              <a:ea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Помислете за собствените си дигитални навици</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Споделете какво е подходящо за вас и предизвикателствата, с които се сблъсквате</a:t>
            </a:r>
            <a:endParaRPr lang="en-US" sz="1800" dirty="0">
              <a:solidFill>
                <a:srgbClr val="868E93"/>
              </a:solidFill>
              <a:latin typeface="Arial"/>
              <a:cs typeface="Arial"/>
              <a:sym typeface="Arial"/>
            </a:endParaRPr>
          </a:p>
          <a:p>
            <a:pPr marL="0" lv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2 – </a:t>
            </a:r>
            <a:r>
              <a:rPr lang="bg-BG" b="1" dirty="0">
                <a:solidFill>
                  <a:schemeClr val="accent6"/>
                </a:solidFill>
                <a:latin typeface="Arial"/>
                <a:ea typeface="Arial"/>
                <a:cs typeface="Arial"/>
                <a:sym typeface="Arial"/>
              </a:rPr>
              <a:t>Помагайте си в групи</a:t>
            </a:r>
            <a:endParaRPr lang="en-GB" b="1" dirty="0">
              <a:solidFill>
                <a:schemeClr val="accent6"/>
              </a:solidFill>
              <a:latin typeface="Arial"/>
              <a:ea typeface="Arial"/>
              <a:cs typeface="Arial"/>
              <a:sym typeface="Arial"/>
            </a:endParaRPr>
          </a:p>
          <a:p>
            <a:pPr marL="285750" indent="-285750">
              <a:buClr>
                <a:srgbClr val="9869BD"/>
              </a:buClr>
            </a:pPr>
            <a:r>
              <a:rPr lang="ru-RU" dirty="0">
                <a:solidFill>
                  <a:srgbClr val="868E93"/>
                </a:solidFill>
                <a:latin typeface="Arial"/>
                <a:ea typeface="Arial"/>
                <a:cs typeface="Arial"/>
                <a:sym typeface="Arial"/>
              </a:rPr>
              <a:t>Групово обмислете иновативни идеи за управление на дигиталното благополучие</a:t>
            </a:r>
            <a:endParaRPr lang="en-US" i="0" u="none" strike="noStrike" cap="none" dirty="0">
              <a:solidFill>
                <a:srgbClr val="868E93"/>
              </a:solidFill>
              <a:latin typeface="Arial"/>
              <a:ea typeface="Arial"/>
              <a:cs typeface="Arial"/>
              <a:sym typeface="Arial"/>
            </a:endParaRPr>
          </a:p>
          <a:p>
            <a:pPr mar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3 – </a:t>
            </a:r>
            <a:r>
              <a:rPr lang="bg-BG" b="1" dirty="0">
                <a:solidFill>
                  <a:schemeClr val="accent6"/>
                </a:solidFill>
                <a:latin typeface="Arial"/>
                <a:ea typeface="Arial"/>
                <a:cs typeface="Arial"/>
                <a:sym typeface="Arial"/>
              </a:rPr>
              <a:t>Представете решения</a:t>
            </a:r>
            <a:endParaRPr lang="en-GB" b="1" dirty="0">
              <a:solidFill>
                <a:schemeClr val="accent6"/>
              </a:solidFill>
              <a:latin typeface="Arial"/>
              <a:ea typeface="Arial"/>
              <a:cs typeface="Arial"/>
              <a:sym typeface="Arial"/>
            </a:endParaRPr>
          </a:p>
          <a:p>
            <a:pPr marL="285750" indent="-285750">
              <a:buClr>
                <a:srgbClr val="9869BD"/>
              </a:buClr>
            </a:pPr>
            <a:r>
              <a:rPr lang="ru-RU" dirty="0">
                <a:solidFill>
                  <a:srgbClr val="868E93"/>
                </a:solidFill>
                <a:latin typeface="Arial"/>
                <a:cs typeface="Arial"/>
              </a:rPr>
              <a:t>Споделете стратегията на вашата група с широката аудитория</a:t>
            </a:r>
            <a:endParaRPr lang="en-US" dirty="0">
              <a:solidFill>
                <a:srgbClr val="868E93"/>
              </a:solidFill>
              <a:latin typeface="Arial"/>
              <a:cs typeface="Arial"/>
            </a:endParaRPr>
          </a:p>
          <a:p>
            <a:pPr mar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4 – </a:t>
            </a:r>
            <a:r>
              <a:rPr lang="bg-BG" b="1" dirty="0">
                <a:solidFill>
                  <a:schemeClr val="accent6"/>
                </a:solidFill>
                <a:latin typeface="Arial"/>
                <a:ea typeface="Arial"/>
                <a:cs typeface="Arial"/>
                <a:sym typeface="Arial"/>
              </a:rPr>
              <a:t>Ангажирайте се с промяната</a:t>
            </a:r>
            <a:endParaRPr lang="en-GB" b="1" dirty="0">
              <a:solidFill>
                <a:schemeClr val="accent6"/>
              </a:solidFill>
              <a:latin typeface="Arial"/>
              <a:ea typeface="Arial"/>
              <a:cs typeface="Arial"/>
              <a:sym typeface="Arial"/>
            </a:endParaRPr>
          </a:p>
          <a:p>
            <a:pPr marL="285750" indent="-285750">
              <a:buClr>
                <a:srgbClr val="9869BD"/>
              </a:buClr>
            </a:pPr>
            <a:r>
              <a:rPr lang="ru-RU" dirty="0">
                <a:solidFill>
                  <a:srgbClr val="868E93"/>
                </a:solidFill>
                <a:latin typeface="Arial"/>
                <a:cs typeface="Arial"/>
              </a:rPr>
              <a:t>Изберете една нова практика за дигитално благополучие, която да приложите в професионалния си живот</a:t>
            </a:r>
            <a:endParaRPr lang="en-GB" dirty="0">
              <a:solidFill>
                <a:srgbClr val="868E93"/>
              </a:solidFill>
              <a:latin typeface="Arial"/>
              <a:cs typeface="Arial"/>
              <a:sym typeface="Arial"/>
            </a:endParaRPr>
          </a:p>
          <a:p>
            <a:pPr marL="285750" indent="-285750">
              <a:buClr>
                <a:srgbClr val="9869BD"/>
              </a:buClr>
            </a:pPr>
            <a:endParaRPr lang="en-US" i="0" u="none" strike="noStrike" cap="none"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1DB67DAF-96E3-43C4-71FD-FE35A18050C5}"/>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0184BF5A-3A2D-5A53-D34C-BEF0C49359CB}"/>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426965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A71578C4-3BCA-9899-B40E-692294ADE171}"/>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00A3828F-5504-B3E3-4AFB-2C2BF7FFEDD8}"/>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Ресурси</a:t>
            </a:r>
            <a:endParaRPr dirty="0">
              <a:solidFill>
                <a:schemeClr val="accent6"/>
              </a:solidFil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Флипчарт или бяла дъска за групово обмисляне на идеи</a:t>
            </a:r>
            <a:endParaRPr lang="en-US" i="0" u="none" strike="noStrike" cap="none"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Маркери и лепящи листчета</a:t>
            </a:r>
            <a:r>
              <a:rPr lang="en-US" i="0" u="none" strike="noStrike" cap="none" dirty="0">
                <a:solidFill>
                  <a:srgbClr val="868E93"/>
                </a:solidFill>
                <a:latin typeface="Arial"/>
                <a:ea typeface="Arial"/>
                <a:cs typeface="Arial"/>
                <a:sym typeface="Arial"/>
              </a:rPr>
              <a:t>.</a:t>
            </a:r>
            <a:endParaRPr lang="pt-PT" i="0" u="none" strike="noStrike" cap="none"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205" name="Google Shape;205;g30fd5a3148a_2_39">
            <a:extLst>
              <a:ext uri="{FF2B5EF4-FFF2-40B4-BE49-F238E27FC236}">
                <a16:creationId xmlns:a16="http://schemas.microsoft.com/office/drawing/2014/main" id="{F44329F4-C584-1074-01AE-DB7DF7A9622D}"/>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bg-BG" b="1" dirty="0">
                <a:solidFill>
                  <a:schemeClr val="accent6"/>
                </a:solidFill>
                <a:latin typeface="Arial"/>
                <a:ea typeface="Arial"/>
                <a:cs typeface="Arial"/>
                <a:sym typeface="Arial"/>
              </a:rPr>
              <a:t>Научете повече</a:t>
            </a:r>
            <a:r>
              <a:rPr lang="en-GB" b="1" dirty="0">
                <a:solidFill>
                  <a:schemeClr val="accent6"/>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What is digital wellness and why is it important?</a:t>
            </a:r>
          </a:p>
          <a:p>
            <a:pPr marL="0" lvl="0" indent="0" algn="l" rtl="0">
              <a:lnSpc>
                <a:spcPct val="90000"/>
              </a:lnSpc>
              <a:spcBef>
                <a:spcPts val="1000"/>
              </a:spcBef>
              <a:spcAft>
                <a:spcPts val="0"/>
              </a:spcAft>
              <a:buClr>
                <a:srgbClr val="868E93"/>
              </a:buClr>
              <a:buSzPts val="1800"/>
              <a:buNone/>
            </a:pPr>
            <a:r>
              <a:rPr lang="en-US" i="0" u="none" strike="noStrike" cap="none" dirty="0">
                <a:solidFill>
                  <a:srgbClr val="868E93"/>
                </a:solidFill>
                <a:latin typeface="Arial"/>
                <a:ea typeface="Arial"/>
                <a:cs typeface="Arial"/>
                <a:sym typeface="Arial"/>
                <a:hlinkClick r:id="rId3"/>
              </a:rPr>
              <a:t>www.youtube.com/watch?v=JVbo_rzu8k0</a:t>
            </a:r>
            <a:endParaRPr lang="en-US" i="0" u="none" strike="noStrike" cap="none" dirty="0">
              <a:solidFill>
                <a:srgbClr val="868E93"/>
              </a:solidFill>
              <a:latin typeface="Arial"/>
              <a:ea typeface="Arial"/>
              <a:cs typeface="Arial"/>
              <a:sym typeface="Arial"/>
            </a:endParaRPr>
          </a:p>
          <a:p>
            <a:pPr marL="285750" indent="-285750">
              <a:buClr>
                <a:srgbClr val="868E93"/>
              </a:buClr>
            </a:pPr>
            <a:r>
              <a:rPr lang="en-US" dirty="0">
                <a:solidFill>
                  <a:srgbClr val="868E93"/>
                </a:solidFill>
                <a:latin typeface="Arial"/>
                <a:ea typeface="Arial"/>
                <a:cs typeface="Arial"/>
                <a:sym typeface="Arial"/>
              </a:rPr>
              <a:t>Hybrid work-life balance</a:t>
            </a:r>
          </a:p>
          <a:p>
            <a:pPr marL="0" indent="0">
              <a:buClr>
                <a:srgbClr val="868E93"/>
              </a:buClr>
              <a:buNone/>
            </a:pPr>
            <a:r>
              <a:rPr lang="en-US" dirty="0">
                <a:solidFill>
                  <a:srgbClr val="868E93"/>
                </a:solidFill>
                <a:latin typeface="Arial"/>
                <a:ea typeface="Arial"/>
                <a:cs typeface="Arial"/>
                <a:sym typeface="Arial"/>
                <a:hlinkClick r:id="rId4"/>
              </a:rPr>
              <a:t>www.yarooms.com/blog/hybrid-work-life-balance</a:t>
            </a:r>
            <a:r>
              <a:rPr lang="en-US" dirty="0">
                <a:solidFill>
                  <a:srgbClr val="868E93"/>
                </a:solidFill>
                <a:latin typeface="Arial"/>
                <a:ea typeface="Arial"/>
                <a:cs typeface="Arial"/>
                <a:sym typeface="Arial"/>
              </a:rPr>
              <a:t> </a:t>
            </a:r>
          </a:p>
          <a:p>
            <a:pPr marL="285750" indent="-285750">
              <a:buClr>
                <a:srgbClr val="868E93"/>
              </a:buClr>
            </a:pPr>
            <a:r>
              <a:rPr lang="en-US" dirty="0">
                <a:solidFill>
                  <a:srgbClr val="868E93"/>
                </a:solidFill>
                <a:latin typeface="Arial"/>
                <a:ea typeface="Arial"/>
                <a:cs typeface="Arial"/>
                <a:sym typeface="Arial"/>
              </a:rPr>
              <a:t>The right to disconnect: exploring company practice</a:t>
            </a:r>
          </a:p>
          <a:p>
            <a:pPr marL="0" indent="0">
              <a:buClr>
                <a:srgbClr val="868E93"/>
              </a:buClr>
              <a:buNone/>
            </a:pPr>
            <a:r>
              <a:rPr lang="en-US" dirty="0">
                <a:solidFill>
                  <a:srgbClr val="868E93"/>
                </a:solidFill>
                <a:latin typeface="Arial"/>
                <a:ea typeface="Arial"/>
                <a:cs typeface="Arial"/>
                <a:sym typeface="Arial"/>
                <a:hlinkClick r:id="rId5"/>
              </a:rPr>
              <a:t>www.eurofound.europa.eu/en/publications/2021/right-disconnect-exploring-company-practices</a:t>
            </a:r>
            <a:r>
              <a:rPr lang="en-US" dirty="0">
                <a:solidFill>
                  <a:srgbClr val="868E93"/>
                </a:solidFill>
                <a:latin typeface="Arial"/>
                <a:ea typeface="Arial"/>
                <a:cs typeface="Arial"/>
                <a:sym typeface="Arial"/>
              </a:rPr>
              <a:t> </a:t>
            </a:r>
          </a:p>
          <a:p>
            <a:pPr marL="0" indent="0">
              <a:buClr>
                <a:srgbClr val="868E93"/>
              </a:buClr>
              <a:buNone/>
            </a:pPr>
            <a:endParaRPr lang="en-US" i="0" u="none" strike="noStrike" cap="none" dirty="0">
              <a:solidFill>
                <a:srgbClr val="868E93"/>
              </a:solidFill>
              <a:latin typeface="Arial"/>
              <a:ea typeface="Arial"/>
              <a:cs typeface="Arial"/>
              <a:sym typeface="Arial"/>
            </a:endParaRPr>
          </a:p>
        </p:txBody>
      </p:sp>
      <p:sp>
        <p:nvSpPr>
          <p:cNvPr id="4" name="Google Shape;149;p9">
            <a:extLst>
              <a:ext uri="{FF2B5EF4-FFF2-40B4-BE49-F238E27FC236}">
                <a16:creationId xmlns:a16="http://schemas.microsoft.com/office/drawing/2014/main" id="{D349E25A-F4B1-35A0-3F7A-9A88A404925B}"/>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1.3. </a:t>
            </a:r>
            <a:r>
              <a:rPr lang="ru-RU" sz="2400" b="1" dirty="0">
                <a:solidFill>
                  <a:schemeClr val="accent6"/>
                </a:solidFill>
              </a:rPr>
              <a:t>Картографиране на моите собствени навици за дигитално благополучие</a:t>
            </a:r>
            <a:endParaRPr lang="en-US" sz="3600" dirty="0">
              <a:solidFill>
                <a:schemeClr val="accent5"/>
              </a:solidFill>
            </a:endParaRPr>
          </a:p>
        </p:txBody>
      </p:sp>
    </p:spTree>
    <p:extLst>
      <p:ext uri="{BB962C8B-B14F-4D97-AF65-F5344CB8AC3E}">
        <p14:creationId xmlns:p14="http://schemas.microsoft.com/office/powerpoint/2010/main" val="341223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4890344" y="2848993"/>
            <a:ext cx="5084762" cy="1600197"/>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3600" dirty="0">
                <a:solidFill>
                  <a:schemeClr val="accent5"/>
                </a:solidFill>
              </a:rPr>
              <a:t>Тема</a:t>
            </a:r>
            <a:r>
              <a:rPr lang="en-GB" sz="3600" dirty="0">
                <a:solidFill>
                  <a:schemeClr val="accent5"/>
                </a:solidFill>
              </a:rPr>
              <a:t> 2</a:t>
            </a:r>
            <a:br>
              <a:rPr lang="en-GB" sz="3600" dirty="0">
                <a:solidFill>
                  <a:schemeClr val="accent5"/>
                </a:solidFill>
                <a:latin typeface="Arial"/>
                <a:ea typeface="Arial"/>
                <a:cs typeface="Arial"/>
                <a:sym typeface="Arial"/>
              </a:rPr>
            </a:br>
            <a:r>
              <a:rPr lang="bg-BG" sz="3600" b="1" dirty="0">
                <a:solidFill>
                  <a:schemeClr val="accent5"/>
                </a:solidFill>
              </a:rPr>
              <a:t>Бариери пред дигиталното приобщаване</a:t>
            </a:r>
            <a:endParaRPr lang="en-GB" sz="3600" b="1"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endParaRPr dirty="0"/>
          </a:p>
        </p:txBody>
      </p:sp>
      <p:pic>
        <p:nvPicPr>
          <p:cNvPr id="125" name="Google Shape;125;p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3009F227-0280-1610-B23E-F5E1FB488B95}"/>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A33E5464-9FC5-D44C-50D1-2682A6EEF382}"/>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2: </a:t>
            </a:r>
            <a:r>
              <a:rPr lang="bg-BG" sz="2600" dirty="0">
                <a:solidFill>
                  <a:schemeClr val="accent5"/>
                </a:solidFill>
              </a:rPr>
              <a:t>Бариери пред дигиталното приобщаване</a:t>
            </a:r>
            <a:endParaRPr lang="en-GB" sz="2600"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2.1. </a:t>
            </a:r>
            <a:r>
              <a:rPr lang="ru-RU" sz="2600" dirty="0">
                <a:solidFill>
                  <a:srgbClr val="636A6F"/>
                </a:solidFill>
                <a:latin typeface="Arial"/>
                <a:ea typeface="Arial"/>
                <a:cs typeface="Arial"/>
                <a:sym typeface="Arial"/>
              </a:rPr>
              <a:t>Идентифициране на бариерите пред дигиталното приобщаване</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FE4E4ED8-98B5-BB7B-F4A0-80A6E51BEABA}"/>
              </a:ext>
            </a:extLst>
          </p:cNvPr>
          <p:cNvGraphicFramePr>
            <a:graphicFrameLocks noGrp="1"/>
          </p:cNvGraphicFramePr>
          <p:nvPr>
            <p:extLst>
              <p:ext uri="{D42A27DB-BD31-4B8C-83A1-F6EECF244321}">
                <p14:modId xmlns:p14="http://schemas.microsoft.com/office/powerpoint/2010/main" val="4064791258"/>
              </p:ext>
            </p:extLst>
          </p:nvPr>
        </p:nvGraphicFramePr>
        <p:xfrm>
          <a:off x="2297471" y="1621940"/>
          <a:ext cx="8128000" cy="1102360"/>
        </p:xfrm>
        <a:graphic>
          <a:graphicData uri="http://schemas.openxmlformats.org/drawingml/2006/table">
            <a:tbl>
              <a:tblPr firstRow="1" bandRow="1">
                <a:tableStyleId>{5A111915-BE36-4E01-A7E5-04B1672EAD32}</a:tableStyleId>
              </a:tblPr>
              <a:tblGrid>
                <a:gridCol w="8128000">
                  <a:extLst>
                    <a:ext uri="{9D8B030D-6E8A-4147-A177-3AD203B41FA5}">
                      <a16:colId xmlns:a16="http://schemas.microsoft.com/office/drawing/2014/main" val="1572053036"/>
                    </a:ext>
                  </a:extLst>
                </a:gridCol>
              </a:tblGrid>
              <a:tr h="370840">
                <a:tc>
                  <a:txBody>
                    <a:bodyPr/>
                    <a:lstStyle/>
                    <a:p>
                      <a:r>
                        <a:rPr lang="bg-BG" dirty="0"/>
                        <a:t>Обобщение за дигиталното приобщаване</a:t>
                      </a:r>
                      <a:endParaRPr lang="en-GB" dirty="0"/>
                    </a:p>
                  </a:txBody>
                  <a:tcPr/>
                </a:tc>
                <a:extLst>
                  <a:ext uri="{0D108BD9-81ED-4DB2-BD59-A6C34878D82A}">
                    <a16:rowId xmlns:a16="http://schemas.microsoft.com/office/drawing/2014/main" val="394843649"/>
                  </a:ext>
                </a:extLst>
              </a:tr>
              <a:tr h="370840">
                <a:tc>
                  <a:txBody>
                    <a:bodyPr/>
                    <a:lstStyle/>
                    <a:p>
                      <a:r>
                        <a:rPr lang="en-US" dirty="0"/>
                        <a:t> </a:t>
                      </a:r>
                      <a:r>
                        <a:rPr lang="ru-RU" dirty="0"/>
                        <a:t>Осигуряване на достъп до цифрови технологии и възможност за ефективното им използване от хората</a:t>
                      </a:r>
                      <a:r>
                        <a:rPr lang="en-US" dirty="0"/>
                        <a:t>. </a:t>
                      </a:r>
                      <a:r>
                        <a:rPr lang="ru-RU" dirty="0"/>
                        <a:t>Това е от решаващо значение в хибридните работни места, където взаимодействията между хората са както лични, така и дистанционни</a:t>
                      </a:r>
                      <a:r>
                        <a:rPr lang="en-US" dirty="0"/>
                        <a:t>.</a:t>
                      </a:r>
                      <a:endParaRPr lang="en-GB" dirty="0"/>
                    </a:p>
                  </a:txBody>
                  <a:tcPr/>
                </a:tc>
                <a:extLst>
                  <a:ext uri="{0D108BD9-81ED-4DB2-BD59-A6C34878D82A}">
                    <a16:rowId xmlns:a16="http://schemas.microsoft.com/office/drawing/2014/main" val="3238603172"/>
                  </a:ext>
                </a:extLst>
              </a:tr>
            </a:tbl>
          </a:graphicData>
        </a:graphic>
      </p:graphicFrame>
      <p:graphicFrame>
        <p:nvGraphicFramePr>
          <p:cNvPr id="4" name="Tabela 3">
            <a:extLst>
              <a:ext uri="{FF2B5EF4-FFF2-40B4-BE49-F238E27FC236}">
                <a16:creationId xmlns:a16="http://schemas.microsoft.com/office/drawing/2014/main" id="{F3140AB8-562C-E1BD-3B20-23BD4D1E711E}"/>
              </a:ext>
            </a:extLst>
          </p:cNvPr>
          <p:cNvGraphicFramePr>
            <a:graphicFrameLocks noGrp="1"/>
          </p:cNvGraphicFramePr>
          <p:nvPr>
            <p:extLst>
              <p:ext uri="{D42A27DB-BD31-4B8C-83A1-F6EECF244321}">
                <p14:modId xmlns:p14="http://schemas.microsoft.com/office/powerpoint/2010/main" val="4260051538"/>
              </p:ext>
            </p:extLst>
          </p:nvPr>
        </p:nvGraphicFramePr>
        <p:xfrm>
          <a:off x="2297471" y="2947407"/>
          <a:ext cx="8128000" cy="1554480"/>
        </p:xfrm>
        <a:graphic>
          <a:graphicData uri="http://schemas.openxmlformats.org/drawingml/2006/table">
            <a:tbl>
              <a:tblPr firstRow="1" bandRow="1">
                <a:tableStyleId>{1FECB4D8-DB02-4DC6-A0A2-4F2EBAE1DC90}</a:tableStyleId>
              </a:tblPr>
              <a:tblGrid>
                <a:gridCol w="1812413">
                  <a:extLst>
                    <a:ext uri="{9D8B030D-6E8A-4147-A177-3AD203B41FA5}">
                      <a16:colId xmlns:a16="http://schemas.microsoft.com/office/drawing/2014/main" val="1510694071"/>
                    </a:ext>
                  </a:extLst>
                </a:gridCol>
                <a:gridCol w="6315587">
                  <a:extLst>
                    <a:ext uri="{9D8B030D-6E8A-4147-A177-3AD203B41FA5}">
                      <a16:colId xmlns:a16="http://schemas.microsoft.com/office/drawing/2014/main" val="1255649184"/>
                    </a:ext>
                  </a:extLst>
                </a:gridCol>
              </a:tblGrid>
              <a:tr h="370840">
                <a:tc>
                  <a:txBody>
                    <a:bodyPr/>
                    <a:lstStyle/>
                    <a:p>
                      <a:endParaRPr lang="en-GB" dirty="0"/>
                    </a:p>
                  </a:txBody>
                  <a:tcPr/>
                </a:tc>
                <a:tc>
                  <a:txBody>
                    <a:bodyPr/>
                    <a:lstStyle/>
                    <a:p>
                      <a:pPr algn="l"/>
                      <a:r>
                        <a:rPr lang="ru-RU" sz="2400" dirty="0"/>
                        <a:t>Защо дигиталното приобщаване е важно за комуникацията, сътрудничеството и организационния успех</a:t>
                      </a:r>
                      <a:r>
                        <a:rPr lang="en-US" sz="2400" dirty="0"/>
                        <a:t>?</a:t>
                      </a:r>
                      <a:endParaRPr lang="en-GB" sz="2400" dirty="0"/>
                    </a:p>
                  </a:txBody>
                  <a:tcPr/>
                </a:tc>
                <a:extLst>
                  <a:ext uri="{0D108BD9-81ED-4DB2-BD59-A6C34878D82A}">
                    <a16:rowId xmlns:a16="http://schemas.microsoft.com/office/drawing/2014/main" val="3020677475"/>
                  </a:ext>
                </a:extLst>
              </a:tr>
            </a:tbl>
          </a:graphicData>
        </a:graphic>
      </p:graphicFrame>
      <p:pic>
        <p:nvPicPr>
          <p:cNvPr id="7" name="Gráfico 6" descr="Ajuda com preenchimento sólido">
            <a:extLst>
              <a:ext uri="{FF2B5EF4-FFF2-40B4-BE49-F238E27FC236}">
                <a16:creationId xmlns:a16="http://schemas.microsoft.com/office/drawing/2014/main" id="{65AD64B0-0E27-CA3E-9588-BA202F8911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3074846"/>
            <a:ext cx="914400" cy="914400"/>
          </a:xfrm>
          <a:prstGeom prst="rect">
            <a:avLst/>
          </a:prstGeom>
        </p:spPr>
      </p:pic>
    </p:spTree>
    <p:extLst>
      <p:ext uri="{BB962C8B-B14F-4D97-AF65-F5344CB8AC3E}">
        <p14:creationId xmlns:p14="http://schemas.microsoft.com/office/powerpoint/2010/main" val="405647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8EED9C83-A60A-C2C5-47BE-1E9B2AAB6B89}"/>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E0130D1F-CE7B-8E6A-F98E-964907F63DF0}"/>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2: </a:t>
            </a:r>
            <a:r>
              <a:rPr lang="bg-BG" sz="2600" dirty="0">
                <a:solidFill>
                  <a:schemeClr val="accent5"/>
                </a:solidFill>
              </a:rPr>
              <a:t>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latin typeface="Arial"/>
                <a:ea typeface="Arial"/>
                <a:cs typeface="Arial"/>
                <a:sym typeface="Arial"/>
              </a:rPr>
              <a:t>2.1. </a:t>
            </a:r>
            <a:r>
              <a:rPr lang="ru-RU" sz="2600" dirty="0">
                <a:solidFill>
                  <a:srgbClr val="636A6F"/>
                </a:solidFill>
              </a:rPr>
              <a:t>Идентифициране на бариерите пред дигиталното приобщаване</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3001E659-8E37-5653-931E-86A347B0F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3" name="Tabela 2">
            <a:extLst>
              <a:ext uri="{FF2B5EF4-FFF2-40B4-BE49-F238E27FC236}">
                <a16:creationId xmlns:a16="http://schemas.microsoft.com/office/drawing/2014/main" id="{E16A2851-1BC0-3C56-F633-D21F206F62FD}"/>
              </a:ext>
            </a:extLst>
          </p:cNvPr>
          <p:cNvGraphicFramePr>
            <a:graphicFrameLocks noGrp="1"/>
          </p:cNvGraphicFramePr>
          <p:nvPr>
            <p:extLst>
              <p:ext uri="{D42A27DB-BD31-4B8C-83A1-F6EECF244321}">
                <p14:modId xmlns:p14="http://schemas.microsoft.com/office/powerpoint/2010/main" val="2750959036"/>
              </p:ext>
            </p:extLst>
          </p:nvPr>
        </p:nvGraphicFramePr>
        <p:xfrm>
          <a:off x="2307303" y="1590004"/>
          <a:ext cx="8127999" cy="469900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bg-BG" dirty="0"/>
                        <a:t>Ключови концепции</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Дигитални бариери</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Предизвикателства пред видимостта</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Дигитално разделение</a:t>
                      </a:r>
                      <a:endParaRPr lang="en-GB" b="1" dirty="0"/>
                    </a:p>
                    <a:p>
                      <a:endParaRPr lang="en-GB" dirty="0"/>
                    </a:p>
                  </a:txBody>
                  <a:tcPr/>
                </a:tc>
                <a:extLst>
                  <a:ext uri="{0D108BD9-81ED-4DB2-BD59-A6C34878D82A}">
                    <a16:rowId xmlns:a16="http://schemas.microsoft.com/office/drawing/2014/main" val="3816319934"/>
                  </a:ext>
                </a:extLst>
              </a:tr>
              <a:tr h="370840">
                <a:tc>
                  <a:txBody>
                    <a:bodyPr/>
                    <a:lstStyle/>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r>
                        <a:rPr lang="bg-BG" dirty="0"/>
                        <a:t>Липса на достъп до адекватни технологии </a:t>
                      </a:r>
                      <a:r>
                        <a:rPr lang="en-US" dirty="0"/>
                        <a:t>(</a:t>
                      </a:r>
                      <a:r>
                        <a:rPr lang="bg-BG" dirty="0"/>
                        <a:t>напр</a:t>
                      </a:r>
                      <a:r>
                        <a:rPr lang="en-US" dirty="0"/>
                        <a:t>., </a:t>
                      </a:r>
                      <a:r>
                        <a:rPr lang="bg-BG" dirty="0"/>
                        <a:t>остарели устройства, лош интернет</a:t>
                      </a:r>
                      <a:r>
                        <a:rPr lang="en-US" dirty="0"/>
                        <a:t>)</a:t>
                      </a:r>
                    </a:p>
                    <a:p>
                      <a:endParaRPr lang="en-US" dirty="0"/>
                    </a:p>
                    <a:p>
                      <a:r>
                        <a:rPr lang="bg-BG" dirty="0"/>
                        <a:t>Ограничена дигитална грамотност</a:t>
                      </a:r>
                      <a:endParaRPr lang="en-US" dirty="0"/>
                    </a:p>
                    <a:p>
                      <a:endParaRPr lang="en-US" dirty="0"/>
                    </a:p>
                    <a:p>
                      <a:r>
                        <a:rPr lang="bg-BG" dirty="0"/>
                        <a:t>Социално-икономически и географски неравенства</a:t>
                      </a:r>
                      <a:endParaRPr lang="en-GB" dirty="0"/>
                    </a:p>
                  </a:txBody>
                  <a:tcPr/>
                </a:tc>
                <a:tc>
                  <a:txBody>
                    <a:bodyPr/>
                    <a:lstStyle/>
                    <a:p>
                      <a:r>
                        <a:rPr lang="bg-BG" dirty="0"/>
                        <a:t>Намалена видимост за дистанционните участници</a:t>
                      </a:r>
                      <a:endParaRPr lang="en-US" dirty="0"/>
                    </a:p>
                    <a:p>
                      <a:endParaRPr lang="en-US" dirty="0"/>
                    </a:p>
                    <a:p>
                      <a:r>
                        <a:rPr lang="bg-BG" dirty="0"/>
                        <a:t>Пристрастие към тези, които са по-близо</a:t>
                      </a:r>
                      <a:r>
                        <a:rPr lang="en-US" dirty="0"/>
                        <a:t>: </a:t>
                      </a:r>
                      <a:r>
                        <a:rPr lang="bg-BG" dirty="0"/>
                        <a:t>привилегировано отношение към физически присъстващите хора</a:t>
                      </a:r>
                      <a:endParaRPr lang="en-US" dirty="0"/>
                    </a:p>
                    <a:p>
                      <a:endParaRPr lang="en-US" dirty="0"/>
                    </a:p>
                    <a:p>
                      <a:r>
                        <a:rPr lang="ru-RU" dirty="0"/>
                        <a:t>Непряка видимост чрез неефективни инструменти за комуникация</a:t>
                      </a:r>
                      <a:endParaRPr lang="en-GB" dirty="0"/>
                    </a:p>
                  </a:txBody>
                  <a:tcPr/>
                </a:tc>
                <a:tc>
                  <a:txBody>
                    <a:bodyPr/>
                    <a:lstStyle/>
                    <a:p>
                      <a:r>
                        <a:rPr lang="ru-RU" dirty="0"/>
                        <a:t>Неравенство между хората, които имат цифрови ресурси, и тези, които нямат</a:t>
                      </a:r>
                      <a:endParaRPr lang="en-US" dirty="0"/>
                    </a:p>
                    <a:p>
                      <a:endParaRPr lang="en-US" dirty="0"/>
                    </a:p>
                    <a:p>
                      <a:r>
                        <a:rPr lang="ru-RU" dirty="0"/>
                        <a:t>Въздействие върху ангажираността на екипа, вземането на решения и приобщаването</a:t>
                      </a:r>
                      <a:endParaRPr lang="en-GB" dirty="0"/>
                    </a:p>
                  </a:txBody>
                  <a:tcPr/>
                </a:tc>
                <a:extLst>
                  <a:ext uri="{0D108BD9-81ED-4DB2-BD59-A6C34878D82A}">
                    <a16:rowId xmlns:a16="http://schemas.microsoft.com/office/drawing/2014/main" val="1559304783"/>
                  </a:ext>
                </a:extLst>
              </a:tr>
            </a:tbl>
          </a:graphicData>
        </a:graphic>
      </p:graphicFrame>
      <p:pic>
        <p:nvPicPr>
          <p:cNvPr id="6" name="Gráfico 5" descr="Corrida de barreiras com preenchimento sólido">
            <a:extLst>
              <a:ext uri="{FF2B5EF4-FFF2-40B4-BE49-F238E27FC236}">
                <a16:creationId xmlns:a16="http://schemas.microsoft.com/office/drawing/2014/main" id="{322D9429-E7AE-D522-6AA4-1AA3F44467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9265" y="2812397"/>
            <a:ext cx="914400" cy="914400"/>
          </a:xfrm>
          <a:prstGeom prst="rect">
            <a:avLst/>
          </a:prstGeom>
        </p:spPr>
      </p:pic>
      <p:pic>
        <p:nvPicPr>
          <p:cNvPr id="9" name="Gráfico 8" descr="Guia de configuração de trabalho à distância com preenchimento sólido">
            <a:extLst>
              <a:ext uri="{FF2B5EF4-FFF2-40B4-BE49-F238E27FC236}">
                <a16:creationId xmlns:a16="http://schemas.microsoft.com/office/drawing/2014/main" id="{6B1E2A6E-8DBE-B168-6750-FC5B7F1E81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4102" y="2812397"/>
            <a:ext cx="914400" cy="914400"/>
          </a:xfrm>
          <a:prstGeom prst="rect">
            <a:avLst/>
          </a:prstGeom>
        </p:spPr>
      </p:pic>
      <p:pic>
        <p:nvPicPr>
          <p:cNvPr id="11" name="Gráfico 10" descr="Potência com preenchimento sólido">
            <a:extLst>
              <a:ext uri="{FF2B5EF4-FFF2-40B4-BE49-F238E27FC236}">
                <a16:creationId xmlns:a16="http://schemas.microsoft.com/office/drawing/2014/main" id="{68777FCB-1DB1-B0AC-B923-A6099C568E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8939" y="2812397"/>
            <a:ext cx="914400" cy="914400"/>
          </a:xfrm>
          <a:prstGeom prst="rect">
            <a:avLst/>
          </a:prstGeom>
        </p:spPr>
      </p:pic>
    </p:spTree>
    <p:extLst>
      <p:ext uri="{BB962C8B-B14F-4D97-AF65-F5344CB8AC3E}">
        <p14:creationId xmlns:p14="http://schemas.microsoft.com/office/powerpoint/2010/main" val="1157491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BDBD77CB-7F92-A323-E3B5-0F44E5D016B0}"/>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098FA59D-C5F3-716A-6616-A4BE9C015775}"/>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2: </a:t>
            </a:r>
            <a:r>
              <a:rPr lang="bg-BG" sz="2600" dirty="0">
                <a:solidFill>
                  <a:schemeClr val="accent5"/>
                </a:solidFill>
              </a:rPr>
              <a:t>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2.1. </a:t>
            </a:r>
            <a:r>
              <a:rPr lang="ru-RU" sz="2600" dirty="0">
                <a:solidFill>
                  <a:srgbClr val="636A6F"/>
                </a:solidFill>
              </a:rPr>
              <a:t>Идентифициране на бариерите пред дигиталното приобщаване</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0CA90EB2-595F-7A53-EABA-7D4EB0B86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3" name="Tabela 2">
            <a:extLst>
              <a:ext uri="{FF2B5EF4-FFF2-40B4-BE49-F238E27FC236}">
                <a16:creationId xmlns:a16="http://schemas.microsoft.com/office/drawing/2014/main" id="{6B46E64D-1FBF-0C71-DADF-2223064EBC0B}"/>
              </a:ext>
            </a:extLst>
          </p:cNvPr>
          <p:cNvGraphicFramePr>
            <a:graphicFrameLocks noGrp="1"/>
          </p:cNvGraphicFramePr>
          <p:nvPr>
            <p:extLst>
              <p:ext uri="{D42A27DB-BD31-4B8C-83A1-F6EECF244321}">
                <p14:modId xmlns:p14="http://schemas.microsoft.com/office/powerpoint/2010/main" val="3420284182"/>
              </p:ext>
            </p:extLst>
          </p:nvPr>
        </p:nvGraphicFramePr>
        <p:xfrm>
          <a:off x="2307303" y="1648370"/>
          <a:ext cx="8127999" cy="384556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bg-BG" dirty="0"/>
                        <a:t>Въздействие на бариерите</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Върху комуникацията</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Върху ангажираността</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Върху вземането на решения</a:t>
                      </a:r>
                      <a:endParaRPr lang="en-GB" b="1" dirty="0"/>
                    </a:p>
                    <a:p>
                      <a:endParaRPr lang="en-GB" dirty="0"/>
                    </a:p>
                  </a:txBody>
                  <a:tcPr/>
                </a:tc>
                <a:extLst>
                  <a:ext uri="{0D108BD9-81ED-4DB2-BD59-A6C34878D82A}">
                    <a16:rowId xmlns:a16="http://schemas.microsoft.com/office/drawing/2014/main" val="3816319934"/>
                  </a:ext>
                </a:extLst>
              </a:tr>
              <a:tr h="370840">
                <a:tc>
                  <a:txBody>
                    <a:bodyPr/>
                    <a:lstStyle/>
                    <a:p>
                      <a:endParaRPr lang="en-GB" b="1" dirty="0"/>
                    </a:p>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endParaRPr lang="en-US" dirty="0"/>
                    </a:p>
                    <a:p>
                      <a:pPr lvl="1"/>
                      <a:r>
                        <a:rPr lang="bg-BG" dirty="0"/>
                        <a:t>Неразбирателства и грешки в комуникацията</a:t>
                      </a:r>
                      <a:endParaRPr lang="en-US" dirty="0"/>
                    </a:p>
                    <a:p>
                      <a:pPr lvl="1"/>
                      <a:endParaRPr lang="en-US" dirty="0"/>
                    </a:p>
                    <a:p>
                      <a:pPr lvl="1"/>
                      <a:r>
                        <a:rPr lang="bg-BG" dirty="0"/>
                        <a:t>Изключване от ключови дискусии</a:t>
                      </a:r>
                      <a:endParaRPr lang="en-US" dirty="0"/>
                    </a:p>
                  </a:txBody>
                  <a:tcPr anchor="ctr"/>
                </a:tc>
                <a:tc>
                  <a:txBody>
                    <a:bodyPr/>
                    <a:lstStyle/>
                    <a:p>
                      <a:r>
                        <a:rPr lang="bg-BG" dirty="0"/>
                        <a:t>Дистанционните работници </a:t>
                      </a:r>
                      <a:r>
                        <a:rPr lang="ru-RU" dirty="0"/>
                        <a:t>се чувстват изолирани или недооценени</a:t>
                      </a:r>
                      <a:endParaRPr lang="en-US" dirty="0"/>
                    </a:p>
                    <a:p>
                      <a:endParaRPr lang="en-US" dirty="0"/>
                    </a:p>
                    <a:p>
                      <a:r>
                        <a:rPr lang="bg-BG" dirty="0"/>
                        <a:t>Неравномерно участие в хибридни срещи</a:t>
                      </a:r>
                      <a:endParaRPr lang="en-US" dirty="0"/>
                    </a:p>
                  </a:txBody>
                  <a:tcPr anchor="ctr"/>
                </a:tc>
                <a:tc>
                  <a:txBody>
                    <a:bodyPr/>
                    <a:lstStyle/>
                    <a:p>
                      <a:r>
                        <a:rPr lang="bg-BG" dirty="0"/>
                        <a:t>Пристрастия в полза на видимите участници</a:t>
                      </a:r>
                      <a:endParaRPr lang="en-US" dirty="0"/>
                    </a:p>
                    <a:p>
                      <a:endParaRPr lang="en-US" dirty="0"/>
                    </a:p>
                    <a:p>
                      <a:r>
                        <a:rPr lang="bg-BG" dirty="0"/>
                        <a:t>Ограничено разнообразие в перспективите</a:t>
                      </a:r>
                      <a:endParaRPr lang="en-GB" dirty="0"/>
                    </a:p>
                  </a:txBody>
                  <a:tcPr anchor="ctr"/>
                </a:tc>
                <a:extLst>
                  <a:ext uri="{0D108BD9-81ED-4DB2-BD59-A6C34878D82A}">
                    <a16:rowId xmlns:a16="http://schemas.microsoft.com/office/drawing/2014/main" val="1559304783"/>
                  </a:ext>
                </a:extLst>
              </a:tr>
            </a:tbl>
          </a:graphicData>
        </a:graphic>
      </p:graphicFrame>
      <p:pic>
        <p:nvPicPr>
          <p:cNvPr id="8" name="Gráfico 7" descr="Deixar de seguir com preenchimento sólido">
            <a:extLst>
              <a:ext uri="{FF2B5EF4-FFF2-40B4-BE49-F238E27FC236}">
                <a16:creationId xmlns:a16="http://schemas.microsoft.com/office/drawing/2014/main" id="{6637AF61-2D9B-FC64-E38E-C30946534E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0439" y="2903709"/>
            <a:ext cx="914400" cy="914400"/>
          </a:xfrm>
          <a:prstGeom prst="rect">
            <a:avLst/>
          </a:prstGeom>
        </p:spPr>
      </p:pic>
      <p:pic>
        <p:nvPicPr>
          <p:cNvPr id="12" name="Gráfico 11" descr="Reunião online com preenchimento sólido">
            <a:extLst>
              <a:ext uri="{FF2B5EF4-FFF2-40B4-BE49-F238E27FC236}">
                <a16:creationId xmlns:a16="http://schemas.microsoft.com/office/drawing/2014/main" id="{B2B08AFF-3EEE-431D-0ADD-3E6A64DAC6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53470" y="2906167"/>
            <a:ext cx="914400" cy="914400"/>
          </a:xfrm>
          <a:prstGeom prst="rect">
            <a:avLst/>
          </a:prstGeom>
        </p:spPr>
      </p:pic>
      <p:pic>
        <p:nvPicPr>
          <p:cNvPr id="14" name="Gráfico 13" descr="Juiz masculino com preenchimento sólido">
            <a:extLst>
              <a:ext uri="{FF2B5EF4-FFF2-40B4-BE49-F238E27FC236}">
                <a16:creationId xmlns:a16="http://schemas.microsoft.com/office/drawing/2014/main" id="{EE169666-0467-BAB0-380C-4F79B368C9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11456" y="2903709"/>
            <a:ext cx="914400" cy="914400"/>
          </a:xfrm>
          <a:prstGeom prst="rect">
            <a:avLst/>
          </a:prstGeom>
        </p:spPr>
      </p:pic>
    </p:spTree>
    <p:extLst>
      <p:ext uri="{BB962C8B-B14F-4D97-AF65-F5344CB8AC3E}">
        <p14:creationId xmlns:p14="http://schemas.microsoft.com/office/powerpoint/2010/main" val="42435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C116A292-8CD7-76B8-881E-C7B2EFFE270A}"/>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1DB6026F-4292-5FAA-CE6E-7CD81EB6EA58}"/>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2: </a:t>
            </a:r>
            <a:r>
              <a:rPr lang="bg-BG" sz="2600" dirty="0">
                <a:solidFill>
                  <a:schemeClr val="accent5"/>
                </a:solidFill>
              </a:rPr>
              <a:t>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2.1. </a:t>
            </a:r>
            <a:r>
              <a:rPr lang="ru-RU" sz="2600" dirty="0">
                <a:solidFill>
                  <a:srgbClr val="636A6F"/>
                </a:solidFill>
              </a:rPr>
              <a:t>Идентифициране на бариерите пред дигиталното приобщаване</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047196BF-04CB-7C0A-6231-8D5CA7806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01F4F52C-7496-CCF7-E3D9-657C424A9321}"/>
              </a:ext>
            </a:extLst>
          </p:cNvPr>
          <p:cNvGraphicFramePr>
            <a:graphicFrameLocks noGrp="1"/>
          </p:cNvGraphicFramePr>
          <p:nvPr>
            <p:extLst>
              <p:ext uri="{D42A27DB-BD31-4B8C-83A1-F6EECF244321}">
                <p14:modId xmlns:p14="http://schemas.microsoft.com/office/powerpoint/2010/main" val="602201379"/>
              </p:ext>
            </p:extLst>
          </p:nvPr>
        </p:nvGraphicFramePr>
        <p:xfrm>
          <a:off x="2297471" y="1706740"/>
          <a:ext cx="8128000" cy="439420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1661969227"/>
                    </a:ext>
                  </a:extLst>
                </a:gridCol>
                <a:gridCol w="2032000">
                  <a:extLst>
                    <a:ext uri="{9D8B030D-6E8A-4147-A177-3AD203B41FA5}">
                      <a16:colId xmlns:a16="http://schemas.microsoft.com/office/drawing/2014/main" val="395086350"/>
                    </a:ext>
                  </a:extLst>
                </a:gridCol>
                <a:gridCol w="2032000">
                  <a:extLst>
                    <a:ext uri="{9D8B030D-6E8A-4147-A177-3AD203B41FA5}">
                      <a16:colId xmlns:a16="http://schemas.microsoft.com/office/drawing/2014/main" val="3340025287"/>
                    </a:ext>
                  </a:extLst>
                </a:gridCol>
                <a:gridCol w="2032000">
                  <a:extLst>
                    <a:ext uri="{9D8B030D-6E8A-4147-A177-3AD203B41FA5}">
                      <a16:colId xmlns:a16="http://schemas.microsoft.com/office/drawing/2014/main" val="2504620963"/>
                    </a:ext>
                  </a:extLst>
                </a:gridCol>
              </a:tblGrid>
              <a:tr h="370840">
                <a:tc gridSpan="4">
                  <a:txBody>
                    <a:bodyPr/>
                    <a:lstStyle/>
                    <a:p>
                      <a:pPr algn="ctr"/>
                      <a:r>
                        <a:rPr lang="bg-BG" dirty="0"/>
                        <a:t>Общи дигитални бариери</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3660114"/>
                  </a:ext>
                </a:extLst>
              </a:tr>
              <a:tr h="370840">
                <a:tc>
                  <a:txBody>
                    <a:bodyPr/>
                    <a:lstStyle/>
                    <a:p>
                      <a:r>
                        <a:rPr lang="bg-BG" b="1" dirty="0"/>
                        <a:t>Образователен сектор</a:t>
                      </a:r>
                      <a:endParaRPr lang="en-GB" b="1" dirty="0"/>
                    </a:p>
                  </a:txBody>
                  <a:tcPr/>
                </a:tc>
                <a:tc>
                  <a:txBody>
                    <a:bodyPr/>
                    <a:lstStyle/>
                    <a:p>
                      <a:r>
                        <a:rPr lang="bg-BG" b="1" dirty="0"/>
                        <a:t>Сектор Здравеопазване</a:t>
                      </a:r>
                      <a:endParaRPr lang="en-GB" b="1" dirty="0"/>
                    </a:p>
                  </a:txBody>
                  <a:tcPr/>
                </a:tc>
                <a:tc>
                  <a:txBody>
                    <a:bodyPr/>
                    <a:lstStyle/>
                    <a:p>
                      <a:r>
                        <a:rPr lang="bg-BG" b="1" dirty="0"/>
                        <a:t>Сектор за търговия на дребно</a:t>
                      </a:r>
                      <a:endParaRPr lang="en-GB" b="1" dirty="0"/>
                    </a:p>
                  </a:txBody>
                  <a:tcPr/>
                </a:tc>
                <a:tc>
                  <a:txBody>
                    <a:bodyPr/>
                    <a:lstStyle/>
                    <a:p>
                      <a:r>
                        <a:rPr lang="bg-BG" b="1" dirty="0"/>
                        <a:t>Публични услуги</a:t>
                      </a:r>
                      <a:endParaRPr lang="en-GB" b="1" dirty="0"/>
                    </a:p>
                  </a:txBody>
                  <a:tcPr/>
                </a:tc>
                <a:extLst>
                  <a:ext uri="{0D108BD9-81ED-4DB2-BD59-A6C34878D82A}">
                    <a16:rowId xmlns:a16="http://schemas.microsoft.com/office/drawing/2014/main" val="944977963"/>
                  </a:ext>
                </a:extLst>
              </a:tr>
              <a:tr h="370840">
                <a:tc>
                  <a:txBody>
                    <a:bodyPr/>
                    <a:lstStyle/>
                    <a:p>
                      <a:r>
                        <a:rPr lang="ru-RU" dirty="0"/>
                        <a:t>Учителите в хибридните класни стаи изпитват затруднения със задържането на вниманието на дистанционните ученици, поради лоша интернет връзка или липса на обучение за работа с дигитални инструменти. Това често води до намалено участие на този вид ученици.</a:t>
                      </a:r>
                      <a:endParaRPr lang="en-GB" dirty="0"/>
                    </a:p>
                  </a:txBody>
                  <a:tcPr/>
                </a:tc>
                <a:tc>
                  <a:txBody>
                    <a:bodyPr/>
                    <a:lstStyle/>
                    <a:p>
                      <a:r>
                        <a:rPr lang="ru-RU" dirty="0"/>
                        <a:t>Телемедицинските консултации са възпрепятствани от липсата на достъп на пациентите до устройства или от непознаването на видео платформи, което влияе върху способността им да описват симптоми или да следват медицински съвети.</a:t>
                      </a:r>
                      <a:endParaRPr lang="en-GB" dirty="0"/>
                    </a:p>
                  </a:txBody>
                  <a:tcPr/>
                </a:tc>
                <a:tc>
                  <a:txBody>
                    <a:bodyPr/>
                    <a:lstStyle/>
                    <a:p>
                      <a:r>
                        <a:rPr lang="ru-RU" dirty="0"/>
                        <a:t>Екипите по продажби, работещи дистанционно, са изправени пред предизвикателства при ефективното представяне на продуктите чрез виртуални платформи в сравнение с колегите си в магазините.</a:t>
                      </a:r>
                      <a:endParaRPr lang="en-GB" dirty="0"/>
                    </a:p>
                  </a:txBody>
                  <a:tcPr/>
                </a:tc>
                <a:tc>
                  <a:txBody>
                    <a:bodyPr/>
                    <a:lstStyle/>
                    <a:p>
                      <a:r>
                        <a:rPr lang="ru-RU" dirty="0"/>
                        <a:t>Общинските заседания, провеждани в хибриден формат, често облагодетелстват присъстващите в заседателната зала, маргинализирайки отдалечените участници в дискусиите.</a:t>
                      </a:r>
                      <a:endParaRPr lang="en-GB" dirty="0"/>
                    </a:p>
                  </a:txBody>
                  <a:tcPr/>
                </a:tc>
                <a:extLst>
                  <a:ext uri="{0D108BD9-81ED-4DB2-BD59-A6C34878D82A}">
                    <a16:rowId xmlns:a16="http://schemas.microsoft.com/office/drawing/2014/main" val="2508454036"/>
                  </a:ext>
                </a:extLst>
              </a:tr>
            </a:tbl>
          </a:graphicData>
        </a:graphic>
      </p:graphicFrame>
    </p:spTree>
    <p:extLst>
      <p:ext uri="{BB962C8B-B14F-4D97-AF65-F5344CB8AC3E}">
        <p14:creationId xmlns:p14="http://schemas.microsoft.com/office/powerpoint/2010/main" val="3726992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4338120-B7A2-ADC3-21AF-DEEE06561E61}"/>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163D6B6D-0519-B07F-ED7E-3163DB634020}"/>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2: </a:t>
            </a:r>
            <a:r>
              <a:rPr lang="bg-BG" sz="2600" dirty="0">
                <a:solidFill>
                  <a:schemeClr val="accent5"/>
                </a:solidFill>
              </a:rPr>
              <a:t>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2.1. </a:t>
            </a:r>
            <a:r>
              <a:rPr lang="ru-RU" sz="2600" dirty="0">
                <a:solidFill>
                  <a:srgbClr val="636A6F"/>
                </a:solidFill>
              </a:rPr>
              <a:t>Идентифициране на бариерите пред дигиталното приобщаване</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0DDC5E80-60FE-FC5B-5060-9F86F6C529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7BA2E9B1-5B1E-6442-FCCD-B3C243463CA6}"/>
              </a:ext>
            </a:extLst>
          </p:cNvPr>
          <p:cNvGraphicFramePr>
            <a:graphicFrameLocks noGrp="1"/>
          </p:cNvGraphicFramePr>
          <p:nvPr>
            <p:extLst>
              <p:ext uri="{D42A27DB-BD31-4B8C-83A1-F6EECF244321}">
                <p14:modId xmlns:p14="http://schemas.microsoft.com/office/powerpoint/2010/main" val="1543125131"/>
              </p:ext>
            </p:extLst>
          </p:nvPr>
        </p:nvGraphicFramePr>
        <p:xfrm>
          <a:off x="2297471" y="1628916"/>
          <a:ext cx="8128000" cy="503428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1661969227"/>
                    </a:ext>
                  </a:extLst>
                </a:gridCol>
                <a:gridCol w="6096000">
                  <a:extLst>
                    <a:ext uri="{9D8B030D-6E8A-4147-A177-3AD203B41FA5}">
                      <a16:colId xmlns:a16="http://schemas.microsoft.com/office/drawing/2014/main" val="395086350"/>
                    </a:ext>
                  </a:extLst>
                </a:gridCol>
              </a:tblGrid>
              <a:tr h="370840">
                <a:tc gridSpan="2">
                  <a:txBody>
                    <a:bodyPr/>
                    <a:lstStyle/>
                    <a:p>
                      <a:pPr algn="ctr"/>
                      <a:r>
                        <a:rPr lang="bg-BG" dirty="0"/>
                        <a:t>Стратегии за справяне с дигиталните бариери</a:t>
                      </a:r>
                      <a:endParaRPr lang="en-GB" dirty="0"/>
                    </a:p>
                  </a:txBody>
                  <a:tcPr/>
                </a:tc>
                <a:tc hMerge="1">
                  <a:txBody>
                    <a:bodyPr/>
                    <a:lstStyle/>
                    <a:p>
                      <a:endParaRPr lang="en-GB" dirty="0"/>
                    </a:p>
                  </a:txBody>
                  <a:tcPr/>
                </a:tc>
                <a:extLst>
                  <a:ext uri="{0D108BD9-81ED-4DB2-BD59-A6C34878D82A}">
                    <a16:rowId xmlns:a16="http://schemas.microsoft.com/office/drawing/2014/main" val="93660114"/>
                  </a:ext>
                </a:extLst>
              </a:tr>
              <a:tr h="370840">
                <a:tc>
                  <a:txBody>
                    <a:bodyPr/>
                    <a:lstStyle/>
                    <a:p>
                      <a:r>
                        <a:rPr lang="ru-RU" b="1" dirty="0"/>
                        <a:t>Използвайте приобщаващи практики за срещи</a:t>
                      </a:r>
                      <a:endParaRPr lang="en-GB" b="1" dirty="0"/>
                    </a:p>
                  </a:txBody>
                  <a:tcPr anchor="ctr">
                    <a:solidFill>
                      <a:srgbClr val="B787BC"/>
                    </a:solidFill>
                  </a:tcPr>
                </a:tc>
                <a:tc>
                  <a:txBody>
                    <a:bodyPr/>
                    <a:lstStyle/>
                    <a:p>
                      <a:r>
                        <a:rPr lang="bg-BG" dirty="0"/>
                        <a:t>Редувайте се да говорите, за да се гарантира, че всички участници ще имат еднакъв принос</a:t>
                      </a:r>
                      <a:endParaRPr lang="en-US" dirty="0"/>
                    </a:p>
                    <a:p>
                      <a:endParaRPr lang="en-US" dirty="0"/>
                    </a:p>
                    <a:p>
                      <a:r>
                        <a:rPr lang="bg-BG" dirty="0"/>
                        <a:t>Използвайте </a:t>
                      </a:r>
                      <a:r>
                        <a:rPr lang="bg-BG" baseline="0" dirty="0"/>
                        <a:t>метода на ротация по време на дискусиите</a:t>
                      </a:r>
                      <a:endParaRPr lang="en-US" dirty="0"/>
                    </a:p>
                    <a:p>
                      <a:endParaRPr lang="en-US" dirty="0"/>
                    </a:p>
                    <a:p>
                      <a:r>
                        <a:rPr lang="bg-BG" dirty="0"/>
                        <a:t>Определете фасилитатори на срещите, които да наблюдават ангажираността и да гарантират, че гласовете на отдалечените</a:t>
                      </a:r>
                      <a:r>
                        <a:rPr lang="bg-BG" baseline="0" dirty="0"/>
                        <a:t> служители ще са чути</a:t>
                      </a:r>
                      <a:endParaRPr lang="en-US" dirty="0"/>
                    </a:p>
                  </a:txBody>
                  <a:tcPr/>
                </a:tc>
                <a:extLst>
                  <a:ext uri="{0D108BD9-81ED-4DB2-BD59-A6C34878D82A}">
                    <a16:rowId xmlns:a16="http://schemas.microsoft.com/office/drawing/2014/main" val="2508454036"/>
                  </a:ext>
                </a:extLst>
              </a:tr>
              <a:tr h="370840">
                <a:tc>
                  <a:txBody>
                    <a:bodyPr/>
                    <a:lstStyle/>
                    <a:p>
                      <a:r>
                        <a:rPr lang="ru-RU" b="1" dirty="0"/>
                        <a:t>Инвестирайте в технологични подобрения и обучения</a:t>
                      </a:r>
                      <a:endParaRPr lang="en-GB" b="1" dirty="0"/>
                    </a:p>
                  </a:txBody>
                  <a:tcPr anchor="ctr">
                    <a:solidFill>
                      <a:srgbClr val="B787BC"/>
                    </a:solidFill>
                  </a:tcPr>
                </a:tc>
                <a:tc>
                  <a:txBody>
                    <a:bodyPr/>
                    <a:lstStyle/>
                    <a:p>
                      <a:r>
                        <a:rPr lang="bg-BG" dirty="0"/>
                        <a:t>Осигурете на членовете на екипа надеждни устройства и инструменти, пригодени за хибридна работа (напр. Звукоизолиращи слушалки, камери с висока резолюция</a:t>
                      </a:r>
                      <a:r>
                        <a:rPr lang="en-US" dirty="0"/>
                        <a:t>)</a:t>
                      </a:r>
                    </a:p>
                    <a:p>
                      <a:endParaRPr lang="en-US" dirty="0"/>
                    </a:p>
                    <a:p>
                      <a:r>
                        <a:rPr lang="bg-BG" dirty="0"/>
                        <a:t>Осигурете високоскоростна интернет връзка за отдалечените служители чрез стипендии или подкрепа</a:t>
                      </a:r>
                      <a:endParaRPr lang="en-US" dirty="0"/>
                    </a:p>
                    <a:p>
                      <a:endParaRPr lang="en-US" dirty="0"/>
                    </a:p>
                    <a:p>
                      <a:r>
                        <a:rPr lang="bg-BG" dirty="0"/>
                        <a:t>Редовно актуализирайте и тествайте софтуера за съвместимост и приятно потребителско преживяване</a:t>
                      </a:r>
                      <a:endParaRPr lang="en-US" dirty="0"/>
                    </a:p>
                    <a:p>
                      <a:endParaRPr lang="en-US" dirty="0"/>
                    </a:p>
                    <a:p>
                      <a:r>
                        <a:rPr lang="bg-BG" dirty="0"/>
                        <a:t>Предлагайте текущи семинари за дигитална грамотност, за да помогнете на служителите да се възползват максимално от наличните технологии</a:t>
                      </a:r>
                      <a:endParaRPr lang="en-US" dirty="0"/>
                    </a:p>
                  </a:txBody>
                  <a:tcPr/>
                </a:tc>
                <a:extLst>
                  <a:ext uri="{0D108BD9-81ED-4DB2-BD59-A6C34878D82A}">
                    <a16:rowId xmlns:a16="http://schemas.microsoft.com/office/drawing/2014/main" val="1971445476"/>
                  </a:ext>
                </a:extLst>
              </a:tr>
            </a:tbl>
          </a:graphicData>
        </a:graphic>
      </p:graphicFrame>
    </p:spTree>
    <p:extLst>
      <p:ext uri="{BB962C8B-B14F-4D97-AF65-F5344CB8AC3E}">
        <p14:creationId xmlns:p14="http://schemas.microsoft.com/office/powerpoint/2010/main" val="1939105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AA0066A-0638-FDD5-8AA0-DFC3B1BF60ED}"/>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AA62DCE6-2018-E2C6-9F0D-F1E56D3AF55F}"/>
              </a:ext>
            </a:extLst>
          </p:cNvPr>
          <p:cNvSpPr txBox="1"/>
          <p:nvPr/>
        </p:nvSpPr>
        <p:spPr>
          <a:xfrm>
            <a:off x="2213749" y="251426"/>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2: </a:t>
            </a:r>
            <a:r>
              <a:rPr lang="bg-BG" sz="2600" dirty="0">
                <a:solidFill>
                  <a:schemeClr val="accent5"/>
                </a:solidFill>
              </a:rPr>
              <a:t>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2.1. </a:t>
            </a:r>
            <a:r>
              <a:rPr lang="ru-RU" sz="2600" dirty="0">
                <a:solidFill>
                  <a:srgbClr val="636A6F"/>
                </a:solidFill>
              </a:rPr>
              <a:t>Идентифициране на бариерите пред дигиталното приобщаване</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37439B91-AE4D-96F3-4561-FF146CFBD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971C8D71-54B6-C187-DB6A-7749E538ED0B}"/>
              </a:ext>
            </a:extLst>
          </p:cNvPr>
          <p:cNvGraphicFramePr>
            <a:graphicFrameLocks noGrp="1"/>
          </p:cNvGraphicFramePr>
          <p:nvPr>
            <p:extLst>
              <p:ext uri="{D42A27DB-BD31-4B8C-83A1-F6EECF244321}">
                <p14:modId xmlns:p14="http://schemas.microsoft.com/office/powerpoint/2010/main" val="2940541250"/>
              </p:ext>
            </p:extLst>
          </p:nvPr>
        </p:nvGraphicFramePr>
        <p:xfrm>
          <a:off x="2213749" y="1480646"/>
          <a:ext cx="8631367" cy="5461000"/>
        </p:xfrm>
        <a:graphic>
          <a:graphicData uri="http://schemas.openxmlformats.org/drawingml/2006/table">
            <a:tbl>
              <a:tblPr firstRow="1" bandRow="1">
                <a:tableStyleId>{BDBED569-4797-4DF1-A0F4-6AAB3CD982D8}</a:tableStyleId>
              </a:tblPr>
              <a:tblGrid>
                <a:gridCol w="2157843">
                  <a:extLst>
                    <a:ext uri="{9D8B030D-6E8A-4147-A177-3AD203B41FA5}">
                      <a16:colId xmlns:a16="http://schemas.microsoft.com/office/drawing/2014/main" val="1661969227"/>
                    </a:ext>
                  </a:extLst>
                </a:gridCol>
                <a:gridCol w="6473524">
                  <a:extLst>
                    <a:ext uri="{9D8B030D-6E8A-4147-A177-3AD203B41FA5}">
                      <a16:colId xmlns:a16="http://schemas.microsoft.com/office/drawing/2014/main" val="39508635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bg-BG" dirty="0"/>
                        <a:t>Стратегии за справяне с дигиталните бариери</a:t>
                      </a:r>
                      <a:endParaRPr lang="en-GB" dirty="0"/>
                    </a:p>
                  </a:txBody>
                  <a:tcPr/>
                </a:tc>
                <a:tc hMerge="1">
                  <a:txBody>
                    <a:bodyPr/>
                    <a:lstStyle/>
                    <a:p>
                      <a:endParaRPr lang="en-GB" dirty="0"/>
                    </a:p>
                  </a:txBody>
                  <a:tcPr/>
                </a:tc>
                <a:extLst>
                  <a:ext uri="{0D108BD9-81ED-4DB2-BD59-A6C34878D82A}">
                    <a16:rowId xmlns:a16="http://schemas.microsoft.com/office/drawing/2014/main" val="93660114"/>
                  </a:ext>
                </a:extLst>
              </a:tr>
              <a:tr h="370840">
                <a:tc>
                  <a:txBody>
                    <a:bodyPr/>
                    <a:lstStyle/>
                    <a:p>
                      <a:r>
                        <a:rPr lang="bg-BG" b="1" dirty="0"/>
                        <a:t>Подпомагайте инициативите за дигитална грамотност</a:t>
                      </a:r>
                      <a:endParaRPr lang="en-GB" b="1" dirty="0"/>
                    </a:p>
                  </a:txBody>
                  <a:tcPr anchor="ctr">
                    <a:solidFill>
                      <a:srgbClr val="B787BC"/>
                    </a:solidFill>
                  </a:tcPr>
                </a:tc>
                <a:tc>
                  <a:txBody>
                    <a:bodyPr/>
                    <a:lstStyle/>
                    <a:p>
                      <a:r>
                        <a:rPr lang="bg-BG" dirty="0"/>
                        <a:t>Създайте обща система, която свързва технически грамотни служители с техни по-малко опитни колеги.</a:t>
                      </a:r>
                      <a:endParaRPr lang="en-US" dirty="0"/>
                    </a:p>
                    <a:p>
                      <a:endParaRPr lang="en-US" dirty="0"/>
                    </a:p>
                    <a:p>
                      <a:r>
                        <a:rPr lang="bg-BG" dirty="0"/>
                        <a:t>Разработете самостоятелни уроци и ръководства за използване на платформи за срещи, инструменти за сътрудничество и протоколи за сигурност.</a:t>
                      </a:r>
                      <a:endParaRPr lang="en-US" dirty="0"/>
                    </a:p>
                    <a:p>
                      <a:endParaRPr lang="en-US" dirty="0"/>
                    </a:p>
                    <a:p>
                      <a:r>
                        <a:rPr lang="bg-BG" dirty="0"/>
                        <a:t>Включете оценки на дигиталните умения, за да идентифицирате пропуските и да осигурите целенасочено обучение</a:t>
                      </a:r>
                      <a:r>
                        <a:rPr lang="en-US" dirty="0"/>
                        <a:t>.</a:t>
                      </a:r>
                    </a:p>
                  </a:txBody>
                  <a:tcPr/>
                </a:tc>
                <a:extLst>
                  <a:ext uri="{0D108BD9-81ED-4DB2-BD59-A6C34878D82A}">
                    <a16:rowId xmlns:a16="http://schemas.microsoft.com/office/drawing/2014/main" val="2508454036"/>
                  </a:ext>
                </a:extLst>
              </a:tr>
              <a:tr h="370840">
                <a:tc>
                  <a:txBody>
                    <a:bodyPr/>
                    <a:lstStyle/>
                    <a:p>
                      <a:r>
                        <a:rPr lang="bg-BG" b="1" dirty="0"/>
                        <a:t>Създайте норми за равноправна комуникация</a:t>
                      </a:r>
                      <a:endParaRPr lang="en-GB" b="1" dirty="0"/>
                    </a:p>
                  </a:txBody>
                  <a:tcPr anchor="ctr">
                    <a:solidFill>
                      <a:srgbClr val="B787BC"/>
                    </a:solidFill>
                  </a:tcPr>
                </a:tc>
                <a:tc>
                  <a:txBody>
                    <a:bodyPr/>
                    <a:lstStyle/>
                    <a:p>
                      <a:r>
                        <a:rPr lang="bg-BG" dirty="0"/>
                        <a:t>Създайте харт</a:t>
                      </a:r>
                      <a:r>
                        <a:rPr lang="en-US" dirty="0"/>
                        <a:t>a</a:t>
                      </a:r>
                      <a:r>
                        <a:rPr lang="bg-BG" dirty="0"/>
                        <a:t> за срещи, в която да се очертаят очакванията, като например еднакво време за изказване и възможност за представяне на различните гледни точки.</a:t>
                      </a:r>
                      <a:endParaRPr lang="en-US" dirty="0"/>
                    </a:p>
                    <a:p>
                      <a:endParaRPr lang="en-US" dirty="0"/>
                    </a:p>
                    <a:p>
                      <a:r>
                        <a:rPr lang="bg-BG" dirty="0"/>
                        <a:t>Използвайте споделени визуални помагала (напр. общи бели дъски), за да синхронизирате присъстващите и дистанционните участници.</a:t>
                      </a:r>
                      <a:endParaRPr lang="en-US" dirty="0"/>
                    </a:p>
                    <a:p>
                      <a:endParaRPr lang="en-US" dirty="0"/>
                    </a:p>
                    <a:p>
                      <a:r>
                        <a:rPr lang="bg-BG" dirty="0"/>
                        <a:t>Използвайте инструменти с функции за приобщаване, като например опции за „вдигане на ръка“, чатове и автоматична транскрипция с цел достъпност.</a:t>
                      </a:r>
                      <a:endParaRPr lang="en-US" dirty="0"/>
                    </a:p>
                    <a:p>
                      <a:endParaRPr lang="en-US" dirty="0"/>
                    </a:p>
                    <a:p>
                      <a:r>
                        <a:rPr lang="bg-BG" dirty="0"/>
                        <a:t>Планирайте срещите така, че да се съобразите с разликите в часовите зони и да избегнете изключването на членове на екипа въз основа на местоположението им.</a:t>
                      </a:r>
                      <a:endParaRPr lang="en-US" dirty="0"/>
                    </a:p>
                  </a:txBody>
                  <a:tcPr/>
                </a:tc>
                <a:extLst>
                  <a:ext uri="{0D108BD9-81ED-4DB2-BD59-A6C34878D82A}">
                    <a16:rowId xmlns:a16="http://schemas.microsoft.com/office/drawing/2014/main" val="1971445476"/>
                  </a:ext>
                </a:extLst>
              </a:tr>
            </a:tbl>
          </a:graphicData>
        </a:graphic>
      </p:graphicFrame>
    </p:spTree>
    <p:extLst>
      <p:ext uri="{BB962C8B-B14F-4D97-AF65-F5344CB8AC3E}">
        <p14:creationId xmlns:p14="http://schemas.microsoft.com/office/powerpoint/2010/main" val="1171985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4BA8B755-6461-BD10-DB2F-C6A6421DDE59}"/>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AF5BF2F5-0A95-265B-6334-A1D9BD083646}"/>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7A32398F-0EEE-8BD0-4D22-8E9908C275A0}"/>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2.1. </a:t>
            </a:r>
            <a:r>
              <a:rPr lang="ru-RU" sz="2400" b="1" dirty="0">
                <a:solidFill>
                  <a:schemeClr val="accent6"/>
                </a:solidFill>
              </a:rPr>
              <a:t>Разкриване на дигиталните бариери в условията на хибридни работни места</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87523E91-6982-D93E-33DC-56F6874AB268}"/>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15516DB3-3E29-C13D-07AC-F61E89C146A6}"/>
              </a:ext>
            </a:extLst>
          </p:cNvPr>
          <p:cNvSpPr txBox="1"/>
          <p:nvPr/>
        </p:nvSpPr>
        <p:spPr>
          <a:xfrm>
            <a:off x="6543675" y="2636165"/>
            <a:ext cx="5400675" cy="3956427"/>
          </a:xfrm>
          <a:prstGeom prst="rect">
            <a:avLst/>
          </a:prstGeom>
          <a:noFill/>
          <a:ln>
            <a:noFill/>
          </a:ln>
        </p:spPr>
        <p:txBody>
          <a:bodyPr spcFirstLastPara="1" wrap="square" lIns="91425" tIns="45700" rIns="91425" bIns="45700" anchor="t" anchorCtr="0">
            <a:spAutoFit/>
          </a:bodyPr>
          <a:lstStyle/>
          <a:p>
            <a:pPr lvl="0">
              <a:lnSpc>
                <a:spcPct val="107000"/>
              </a:lnSpc>
            </a:pPr>
            <a:r>
              <a:rPr lang="bg-BG" sz="1800" b="1" dirty="0">
                <a:solidFill>
                  <a:srgbClr val="636A6F"/>
                </a:solidFill>
              </a:rPr>
              <a:t>След завършване на тази дейност ще можете да</a:t>
            </a:r>
            <a:r>
              <a:rPr lang="en-GB" sz="1800" b="1" dirty="0">
                <a:solidFill>
                  <a:srgbClr val="636A6F"/>
                </a:solidFill>
                <a:latin typeface="Arial"/>
                <a:ea typeface="Arial"/>
                <a:cs typeface="Arial"/>
                <a:sym typeface="Arial"/>
              </a:rPr>
              <a:t>:</a:t>
            </a:r>
            <a:endParaRPr dirty="0"/>
          </a:p>
          <a:p>
            <a:pPr marL="285750" indent="-285750">
              <a:lnSpc>
                <a:spcPct val="107000"/>
              </a:lnSpc>
              <a:spcBef>
                <a:spcPts val="800"/>
              </a:spcBef>
              <a:buClr>
                <a:schemeClr val="accent6"/>
              </a:buClr>
              <a:buSzPts val="1800"/>
              <a:buFont typeface="Arial"/>
              <a:buChar char="•"/>
            </a:pPr>
            <a:r>
              <a:rPr lang="bg-BG" sz="1800" i="1" dirty="0">
                <a:solidFill>
                  <a:srgbClr val="636A6F"/>
                </a:solidFill>
              </a:rPr>
              <a:t>Изграждате връзки между </a:t>
            </a:r>
            <a:r>
              <a:rPr lang="ru-RU" sz="1800" i="1" dirty="0">
                <a:solidFill>
                  <a:srgbClr val="636A6F"/>
                </a:solidFill>
              </a:rPr>
              <a:t>дигиталното приобщаване, социалната свързаност и благополучието на служителите в хибридни работни среди</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ru-RU" sz="1800" i="1" dirty="0">
                <a:solidFill>
                  <a:srgbClr val="636A6F"/>
                </a:solidFill>
              </a:rPr>
              <a:t>Описвате принципите на дигиталното приобщаване и как те се прилагат към разнообразните нужди на работната сила</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800" i="1" dirty="0">
                <a:solidFill>
                  <a:srgbClr val="636A6F"/>
                </a:solidFill>
                <a:latin typeface="Arial"/>
                <a:ea typeface="Arial"/>
                <a:cs typeface="Arial"/>
                <a:sym typeface="Arial"/>
              </a:rPr>
              <a:t>Анализирате </a:t>
            </a:r>
            <a:r>
              <a:rPr lang="ru-RU" sz="1800" i="1" dirty="0">
                <a:solidFill>
                  <a:srgbClr val="636A6F"/>
                </a:solidFill>
              </a:rPr>
              <a:t>дигиталните и социални нужди на служителите в хибридни работни условия</a:t>
            </a:r>
            <a:endParaRPr lang="en-US" dirty="0"/>
          </a:p>
        </p:txBody>
      </p:sp>
      <p:sp>
        <p:nvSpPr>
          <p:cNvPr id="141" name="Google Shape;141;p8">
            <a:extLst>
              <a:ext uri="{FF2B5EF4-FFF2-40B4-BE49-F238E27FC236}">
                <a16:creationId xmlns:a16="http://schemas.microsoft.com/office/drawing/2014/main" id="{4F3E288D-477F-CCE1-0403-1076A19C3D1F}"/>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се подобри разбирането на участниците за дигиталните бариери в хибридните работни места, да се насърчи критичното мислене чрез казуси от реалния свят и да им се даде възможност да разработят практически стратегии, които подобряват видимостта, приобщаването и равнопоставената комуникация в тяхната професионална среда.</a:t>
            </a:r>
            <a:endParaRPr lang="en-US" b="1" i="1" u="none" strike="noStrike" cap="none" dirty="0">
              <a:solidFill>
                <a:srgbClr val="868E93"/>
              </a:solidFill>
              <a:latin typeface="Open Sans Light"/>
              <a:ea typeface="Open Sans Light"/>
              <a:cs typeface="Open Sans Light"/>
              <a:sym typeface="Open Sans Light"/>
            </a:endParaRPr>
          </a:p>
        </p:txBody>
      </p:sp>
      <p:pic>
        <p:nvPicPr>
          <p:cNvPr id="142" name="Google Shape;142;p8">
            <a:extLst>
              <a:ext uri="{FF2B5EF4-FFF2-40B4-BE49-F238E27FC236}">
                <a16:creationId xmlns:a16="http://schemas.microsoft.com/office/drawing/2014/main" id="{7AE9678A-8BE6-9025-D557-C2FAC8C0076C}"/>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408CB4C7-3278-2D81-F239-C934C4B6A579}"/>
              </a:ext>
            </a:extLst>
          </p:cNvPr>
          <p:cNvSpPr txBox="1"/>
          <p:nvPr/>
        </p:nvSpPr>
        <p:spPr>
          <a:xfrm>
            <a:off x="7676129" y="1815823"/>
            <a:ext cx="4123148" cy="487465"/>
          </a:xfrm>
          <a:prstGeom prst="rect">
            <a:avLst/>
          </a:prstGeom>
          <a:noFill/>
          <a:ln>
            <a:noFill/>
          </a:ln>
        </p:spPr>
        <p:txBody>
          <a:bodyPr spcFirstLastPara="1" wrap="square" lIns="91425" tIns="45700" rIns="91425" bIns="45700" anchor="t" anchorCtr="0">
            <a:spAutoFit/>
          </a:bodyPr>
          <a:lstStyle/>
          <a:p>
            <a:pPr>
              <a:lnSpc>
                <a:spcPct val="107000"/>
              </a:lnSpc>
            </a:pPr>
            <a:r>
              <a:rPr lang="bg-BG" sz="2400" b="1" dirty="0">
                <a:solidFill>
                  <a:srgbClr val="9868BD"/>
                </a:solidFill>
              </a:rPr>
              <a:t>Резултати от обучението</a:t>
            </a:r>
            <a:endParaRPr lang="bg-BG" sz="2400" b="1" dirty="0">
              <a:solidFill>
                <a:srgbClr val="636A6F"/>
              </a:solidFill>
            </a:endParaRPr>
          </a:p>
        </p:txBody>
      </p:sp>
    </p:spTree>
    <p:extLst>
      <p:ext uri="{BB962C8B-B14F-4D97-AF65-F5344CB8AC3E}">
        <p14:creationId xmlns:p14="http://schemas.microsoft.com/office/powerpoint/2010/main" val="306596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138E0084-FE07-1AE7-EE41-37907F7EAE31}"/>
            </a:ext>
          </a:extLst>
        </p:cNvPr>
        <p:cNvGrpSpPr/>
        <p:nvPr/>
      </p:nvGrpSpPr>
      <p:grpSpPr>
        <a:xfrm>
          <a:off x="0" y="0"/>
          <a:ext cx="0" cy="0"/>
          <a:chOff x="0" y="0"/>
          <a:chExt cx="0" cy="0"/>
        </a:xfrm>
      </p:grpSpPr>
      <p:sp>
        <p:nvSpPr>
          <p:cNvPr id="114" name="Google Shape;114;p2">
            <a:extLst>
              <a:ext uri="{FF2B5EF4-FFF2-40B4-BE49-F238E27FC236}">
                <a16:creationId xmlns:a16="http://schemas.microsoft.com/office/drawing/2014/main" id="{A75D5CD0-6889-9CA6-2E7B-14F0135DEE7B}"/>
              </a:ext>
            </a:extLst>
          </p:cNvPr>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2">
            <a:extLst>
              <a:ext uri="{FF2B5EF4-FFF2-40B4-BE49-F238E27FC236}">
                <a16:creationId xmlns:a16="http://schemas.microsoft.com/office/drawing/2014/main" id="{804820D8-890E-1F05-E02C-E71A034FFB2E}"/>
              </a:ext>
            </a:extLst>
          </p:cNvPr>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a:solidFill>
                <a:schemeClr val="dk1"/>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A97C4FD9-B813-E258-5353-BB19A12A3DB8}"/>
              </a:ext>
            </a:extLst>
          </p:cNvPr>
          <p:cNvSpPr txBox="1"/>
          <p:nvPr/>
        </p:nvSpPr>
        <p:spPr>
          <a:xfrm>
            <a:off x="1493906" y="514100"/>
            <a:ext cx="6260840" cy="646331"/>
          </a:xfrm>
          <a:prstGeom prst="rect">
            <a:avLst/>
          </a:prstGeom>
          <a:noFill/>
          <a:ln>
            <a:noFill/>
          </a:ln>
        </p:spPr>
        <p:txBody>
          <a:bodyPr spcFirstLastPara="1" wrap="square" lIns="91425" tIns="45700" rIns="91425" bIns="45700" anchor="t" anchorCtr="0">
            <a:spAutoFit/>
          </a:bodyPr>
          <a:lstStyle/>
          <a:p>
            <a:pPr lvl="0"/>
            <a:r>
              <a:rPr lang="ru-RU" sz="3600" dirty="0">
                <a:solidFill>
                  <a:schemeClr val="accent5"/>
                </a:solidFill>
              </a:rPr>
              <a:t>Цел и рамка на модула</a:t>
            </a:r>
          </a:p>
        </p:txBody>
      </p:sp>
      <p:sp>
        <p:nvSpPr>
          <p:cNvPr id="118" name="Google Shape;118;p2">
            <a:extLst>
              <a:ext uri="{FF2B5EF4-FFF2-40B4-BE49-F238E27FC236}">
                <a16:creationId xmlns:a16="http://schemas.microsoft.com/office/drawing/2014/main" id="{6636F931-53B6-C9AA-306F-5E79BFE149FB}"/>
              </a:ext>
            </a:extLst>
          </p:cNvPr>
          <p:cNvSpPr txBox="1"/>
          <p:nvPr/>
        </p:nvSpPr>
        <p:spPr>
          <a:xfrm>
            <a:off x="657107" y="1219337"/>
            <a:ext cx="9404072" cy="49397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bg-BG" sz="1800" dirty="0">
                <a:solidFill>
                  <a:srgbClr val="636A6F"/>
                </a:solidFill>
                <a:latin typeface="Arial"/>
                <a:ea typeface="Arial"/>
                <a:cs typeface="Arial"/>
                <a:sym typeface="Arial"/>
              </a:rPr>
              <a:t>Този модул е разделен на следните теми</a:t>
            </a:r>
            <a:r>
              <a:rPr lang="en-GB" sz="1800" dirty="0">
                <a:solidFill>
                  <a:srgbClr val="636A6F"/>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bg-BG" sz="1600" b="1" dirty="0">
                <a:solidFill>
                  <a:schemeClr val="accent5"/>
                </a:solidFill>
              </a:rPr>
              <a:t>Тема</a:t>
            </a:r>
            <a:r>
              <a:rPr lang="en-GB" sz="1600" b="1" dirty="0">
                <a:solidFill>
                  <a:schemeClr val="accent5"/>
                </a:solidFill>
              </a:rPr>
              <a:t> 1 </a:t>
            </a:r>
            <a:r>
              <a:rPr lang="bg-BG" sz="1600" b="1" dirty="0">
                <a:solidFill>
                  <a:schemeClr val="accent5"/>
                </a:solidFill>
              </a:rPr>
              <a:t>Дигитално благополучие и приобщаване</a:t>
            </a:r>
            <a:endParaRPr lang="en-GB" sz="1600" b="1" dirty="0">
              <a:solidFill>
                <a:schemeClr val="accent5"/>
              </a:solidFill>
            </a:endParaRPr>
          </a:p>
          <a:p>
            <a:pPr>
              <a:lnSpc>
                <a:spcPct val="150000"/>
              </a:lnSpc>
            </a:pPr>
            <a:r>
              <a:rPr lang="en-GB" sz="1600" b="1" dirty="0">
                <a:solidFill>
                  <a:schemeClr val="accent5"/>
                </a:solidFill>
              </a:rPr>
              <a:t>	</a:t>
            </a:r>
            <a:r>
              <a:rPr lang="en-GB" sz="1600" dirty="0">
                <a:solidFill>
                  <a:srgbClr val="636A6F"/>
                </a:solidFill>
              </a:rPr>
              <a:t>1.1. </a:t>
            </a:r>
            <a:r>
              <a:rPr lang="ru-RU" sz="1600" dirty="0">
                <a:solidFill>
                  <a:srgbClr val="636A6F"/>
                </a:solidFill>
              </a:rPr>
              <a:t>Общ преглед върху обучението и плана на сесията</a:t>
            </a:r>
            <a:endParaRPr lang="en-GB" sz="1600" dirty="0">
              <a:solidFill>
                <a:srgbClr val="636A6F"/>
              </a:solidFill>
            </a:endParaRPr>
          </a:p>
          <a:p>
            <a:pPr>
              <a:lnSpc>
                <a:spcPct val="150000"/>
              </a:lnSpc>
            </a:pPr>
            <a:r>
              <a:rPr lang="en-GB" sz="1600" dirty="0">
                <a:solidFill>
                  <a:srgbClr val="636A6F"/>
                </a:solidFill>
              </a:rPr>
              <a:t>	1.2. </a:t>
            </a:r>
            <a:r>
              <a:rPr lang="ru-RU" sz="1600" dirty="0">
                <a:solidFill>
                  <a:srgbClr val="636A6F"/>
                </a:solidFill>
              </a:rPr>
              <a:t>Дефиниции за дигитално приобщаване, социална свързаност и благополучие</a:t>
            </a:r>
            <a:endParaRPr lang="en-US" sz="1600" dirty="0">
              <a:solidFill>
                <a:srgbClr val="636A6F"/>
              </a:solidFill>
            </a:endParaRPr>
          </a:p>
          <a:p>
            <a:pPr>
              <a:lnSpc>
                <a:spcPct val="150000"/>
              </a:lnSpc>
            </a:pPr>
            <a:r>
              <a:rPr lang="en-US" sz="1600" dirty="0">
                <a:solidFill>
                  <a:srgbClr val="636A6F"/>
                </a:solidFill>
              </a:rPr>
              <a:t>	1.3. </a:t>
            </a:r>
            <a:r>
              <a:rPr lang="ru-RU" sz="1600" dirty="0">
                <a:solidFill>
                  <a:srgbClr val="636A6F"/>
                </a:solidFill>
              </a:rPr>
              <a:t>Значение на дигиталното благополучие в хибридното работно място</a:t>
            </a:r>
            <a:endParaRPr sz="1600" dirty="0">
              <a:solidFill>
                <a:srgbClr val="636A6F"/>
              </a:solidFill>
            </a:endParaRPr>
          </a:p>
          <a:p>
            <a:pPr lvl="0">
              <a:lnSpc>
                <a:spcPct val="150000"/>
              </a:lnSpc>
            </a:pPr>
            <a:r>
              <a:rPr lang="bg-BG" sz="1600" b="1" dirty="0">
                <a:solidFill>
                  <a:schemeClr val="accent5"/>
                </a:solidFill>
              </a:rPr>
              <a:t>Тема</a:t>
            </a:r>
            <a:r>
              <a:rPr lang="en-GB" sz="1600" b="1" dirty="0">
                <a:solidFill>
                  <a:schemeClr val="accent5"/>
                </a:solidFill>
              </a:rPr>
              <a:t> 2 </a:t>
            </a:r>
            <a:r>
              <a:rPr lang="bg-BG" sz="1600" b="1" dirty="0">
                <a:solidFill>
                  <a:schemeClr val="accent5"/>
                </a:solidFill>
              </a:rPr>
              <a:t>Бариери пред дигиталното приобщаване</a:t>
            </a:r>
            <a:endParaRPr lang="en-US" sz="1600" b="1" dirty="0">
              <a:solidFill>
                <a:schemeClr val="accent5"/>
              </a:solidFill>
            </a:endParaRPr>
          </a:p>
          <a:p>
            <a:pPr lvl="0">
              <a:lnSpc>
                <a:spcPct val="150000"/>
              </a:lnSpc>
            </a:pPr>
            <a:r>
              <a:rPr lang="en-US" sz="1600" b="1" dirty="0">
                <a:solidFill>
                  <a:schemeClr val="accent5"/>
                </a:solidFill>
              </a:rPr>
              <a:t>	</a:t>
            </a:r>
            <a:r>
              <a:rPr lang="en-US" sz="1600" dirty="0">
                <a:solidFill>
                  <a:srgbClr val="636A6F"/>
                </a:solidFill>
              </a:rPr>
              <a:t>2.1. </a:t>
            </a:r>
            <a:r>
              <a:rPr lang="ru-RU" sz="1600" dirty="0">
                <a:solidFill>
                  <a:srgbClr val="636A6F"/>
                </a:solidFill>
              </a:rPr>
              <a:t>Идентифициране на бариерите пред дигиталното приобщаване</a:t>
            </a:r>
            <a:endParaRPr lang="en-US" sz="1600" dirty="0">
              <a:solidFill>
                <a:srgbClr val="636A6F"/>
              </a:solidFill>
            </a:endParaRPr>
          </a:p>
          <a:p>
            <a:pPr lvl="0">
              <a:lnSpc>
                <a:spcPct val="150000"/>
              </a:lnSpc>
            </a:pPr>
            <a:r>
              <a:rPr lang="en-US" sz="1600" dirty="0">
                <a:solidFill>
                  <a:srgbClr val="636A6F"/>
                </a:solidFill>
              </a:rPr>
              <a:t>	2.2. </a:t>
            </a:r>
            <a:r>
              <a:rPr lang="ru-RU" sz="1600" dirty="0">
                <a:solidFill>
                  <a:srgbClr val="636A6F"/>
                </a:solidFill>
              </a:rPr>
              <a:t>Комуникационни предизвикателства в хибридни работни условия</a:t>
            </a:r>
            <a:endParaRPr lang="en-US" sz="1600" dirty="0">
              <a:solidFill>
                <a:srgbClr val="636A6F"/>
              </a:solidFill>
            </a:endParaRPr>
          </a:p>
          <a:p>
            <a:pPr lvl="0">
              <a:lnSpc>
                <a:spcPct val="150000"/>
              </a:lnSpc>
            </a:pPr>
            <a:r>
              <a:rPr lang="bg-BG" sz="1600" b="1" dirty="0">
                <a:solidFill>
                  <a:schemeClr val="accent5"/>
                </a:solidFill>
              </a:rPr>
              <a:t>Тема</a:t>
            </a:r>
            <a:r>
              <a:rPr lang="en-GB" sz="1600" b="1" dirty="0">
                <a:solidFill>
                  <a:schemeClr val="accent5"/>
                </a:solidFill>
              </a:rPr>
              <a:t> 3 </a:t>
            </a:r>
            <a:r>
              <a:rPr lang="bg-BG" sz="1600" b="1" dirty="0">
                <a:solidFill>
                  <a:schemeClr val="accent5"/>
                </a:solidFill>
              </a:rPr>
              <a:t>Техники за приобщаваща комуникация</a:t>
            </a:r>
            <a:endParaRPr lang="en-GB" sz="1600" b="1" dirty="0">
              <a:solidFill>
                <a:schemeClr val="accent5"/>
              </a:solidFill>
            </a:endParaRPr>
          </a:p>
          <a:p>
            <a:pPr>
              <a:lnSpc>
                <a:spcPct val="150000"/>
              </a:lnSpc>
            </a:pPr>
            <a:r>
              <a:rPr lang="en-GB" sz="1600" b="1" dirty="0">
                <a:solidFill>
                  <a:schemeClr val="accent5"/>
                </a:solidFill>
              </a:rPr>
              <a:t>	</a:t>
            </a:r>
            <a:r>
              <a:rPr lang="en-GB" sz="1600" dirty="0">
                <a:solidFill>
                  <a:srgbClr val="636A6F"/>
                </a:solidFill>
              </a:rPr>
              <a:t>3.1. </a:t>
            </a:r>
            <a:r>
              <a:rPr lang="bg-BG" sz="1600" dirty="0">
                <a:solidFill>
                  <a:srgbClr val="636A6F"/>
                </a:solidFill>
              </a:rPr>
              <a:t>Разработване на техники за приобщаваща комуникация</a:t>
            </a:r>
            <a:endParaRPr lang="en-GB" sz="1600" dirty="0">
              <a:solidFill>
                <a:srgbClr val="636A6F"/>
              </a:solidFill>
            </a:endParaRPr>
          </a:p>
          <a:p>
            <a:pPr lvl="0">
              <a:lnSpc>
                <a:spcPct val="150000"/>
              </a:lnSpc>
            </a:pPr>
            <a:r>
              <a:rPr lang="bg-BG" sz="1600" b="1" dirty="0">
                <a:solidFill>
                  <a:schemeClr val="accent5"/>
                </a:solidFill>
              </a:rPr>
              <a:t>Тема</a:t>
            </a:r>
            <a:r>
              <a:rPr lang="en-GB" sz="1600" b="1" dirty="0">
                <a:solidFill>
                  <a:schemeClr val="accent5"/>
                </a:solidFill>
              </a:rPr>
              <a:t> 4 </a:t>
            </a:r>
            <a:r>
              <a:rPr lang="bg-BG" sz="1600" b="1" dirty="0">
                <a:solidFill>
                  <a:schemeClr val="accent5"/>
                </a:solidFill>
              </a:rPr>
              <a:t>Стратегии за благополучие в хибридна работна среда</a:t>
            </a:r>
            <a:endParaRPr lang="en-GB" sz="1600" b="1" dirty="0">
              <a:solidFill>
                <a:schemeClr val="accent5"/>
              </a:solidFill>
            </a:endParaRPr>
          </a:p>
          <a:p>
            <a:pPr lvl="0">
              <a:lnSpc>
                <a:spcPct val="150000"/>
              </a:lnSpc>
            </a:pPr>
            <a:r>
              <a:rPr lang="en-GB" sz="1600" b="1" dirty="0">
                <a:solidFill>
                  <a:schemeClr val="accent5"/>
                </a:solidFill>
              </a:rPr>
              <a:t>	</a:t>
            </a:r>
            <a:r>
              <a:rPr lang="en-GB" sz="1600" dirty="0">
                <a:solidFill>
                  <a:srgbClr val="636A6F"/>
                </a:solidFill>
              </a:rPr>
              <a:t>4.1. </a:t>
            </a:r>
            <a:r>
              <a:rPr lang="ru-RU" sz="1600" dirty="0">
                <a:solidFill>
                  <a:srgbClr val="636A6F"/>
                </a:solidFill>
              </a:rPr>
              <a:t>Разработване на стратегии за благополучие в хибридни работни среди</a:t>
            </a:r>
            <a:endParaRPr lang="en-GB" sz="1600" dirty="0">
              <a:solidFill>
                <a:srgbClr val="636A6F"/>
              </a:solidFill>
            </a:endParaRPr>
          </a:p>
          <a:p>
            <a:pPr marL="0" marR="0" lvl="0" indent="0" algn="l" rtl="0">
              <a:lnSpc>
                <a:spcPct val="150000"/>
              </a:lnSpc>
              <a:spcBef>
                <a:spcPts val="0"/>
              </a:spcBef>
              <a:spcAft>
                <a:spcPts val="0"/>
              </a:spcAft>
              <a:buNone/>
            </a:pPr>
            <a:r>
              <a:rPr lang="en-GB" sz="1600" dirty="0">
                <a:solidFill>
                  <a:srgbClr val="636A6F"/>
                </a:solidFill>
              </a:rPr>
              <a:t>	4.2. </a:t>
            </a:r>
            <a:r>
              <a:rPr lang="bg-BG" sz="1600" dirty="0">
                <a:solidFill>
                  <a:srgbClr val="636A6F"/>
                </a:solidFill>
              </a:rPr>
              <a:t>Приобщаване в хибридния екип и дигитално благополучие в практиката</a:t>
            </a:r>
            <a:endParaRPr sz="1600" dirty="0">
              <a:solidFill>
                <a:srgbClr val="636A6F"/>
              </a:solidFill>
            </a:endParaRPr>
          </a:p>
        </p:txBody>
      </p:sp>
    </p:spTree>
    <p:extLst>
      <p:ext uri="{BB962C8B-B14F-4D97-AF65-F5344CB8AC3E}">
        <p14:creationId xmlns:p14="http://schemas.microsoft.com/office/powerpoint/2010/main" val="138074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282044AE-5337-E9D1-F483-F352E92FD15E}"/>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74396F13-44ED-4506-E69E-4639165C53E8}"/>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1 - </a:t>
            </a:r>
            <a:r>
              <a:rPr lang="bg-BG" b="1" dirty="0">
                <a:solidFill>
                  <a:schemeClr val="accent6"/>
                </a:solidFill>
                <a:latin typeface="Arial"/>
                <a:ea typeface="Arial"/>
                <a:cs typeface="Arial"/>
                <a:sym typeface="Arial"/>
              </a:rPr>
              <a:t>Въведение</a:t>
            </a:r>
            <a:endParaRPr lang="en-GB" b="1" dirty="0">
              <a:solidFill>
                <a:schemeClr val="accent6"/>
              </a:solidFill>
              <a:latin typeface="Arial"/>
              <a:ea typeface="Arial"/>
              <a:cs typeface="Arial"/>
              <a:sym typeface="Arial"/>
            </a:endParaRPr>
          </a:p>
          <a:p>
            <a:pPr marL="285750" indent="-285750">
              <a:spcBef>
                <a:spcPts val="0"/>
              </a:spcBef>
              <a:buClr>
                <a:srgbClr val="9869BD"/>
              </a:buClr>
            </a:pPr>
            <a:r>
              <a:rPr lang="bg-BG" dirty="0">
                <a:solidFill>
                  <a:srgbClr val="868E93"/>
                </a:solidFill>
                <a:latin typeface="Arial"/>
                <a:cs typeface="Arial"/>
                <a:sym typeface="Arial"/>
              </a:rPr>
              <a:t>Запознайте се с представените казуси</a:t>
            </a:r>
            <a:endParaRPr lang="en-US" dirty="0">
              <a:solidFill>
                <a:srgbClr val="868E93"/>
              </a:solidFill>
              <a:latin typeface="Arial"/>
              <a:cs typeface="Arial"/>
              <a:sym typeface="Arial"/>
            </a:endParaRPr>
          </a:p>
          <a:p>
            <a:pPr marL="0" lv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2 – </a:t>
            </a:r>
            <a:r>
              <a:rPr lang="bg-BG" b="1" dirty="0">
                <a:solidFill>
                  <a:schemeClr val="accent6"/>
                </a:solidFill>
                <a:latin typeface="Arial"/>
                <a:ea typeface="Arial"/>
                <a:cs typeface="Arial"/>
                <a:sym typeface="Arial"/>
              </a:rPr>
              <a:t>Работна група</a:t>
            </a:r>
            <a:endParaRPr lang="en-GB" b="1" dirty="0">
              <a:solidFill>
                <a:schemeClr val="accent6"/>
              </a:solidFill>
              <a:latin typeface="Arial"/>
              <a:ea typeface="Arial"/>
              <a:cs typeface="Arial"/>
              <a:sym typeface="Arial"/>
            </a:endParaRPr>
          </a:p>
          <a:p>
            <a:pPr marL="285750" indent="-285750">
              <a:buClr>
                <a:srgbClr val="9869BD"/>
              </a:buClr>
            </a:pPr>
            <a:r>
              <a:rPr lang="ru-RU" dirty="0">
                <a:solidFill>
                  <a:srgbClr val="868E93"/>
                </a:solidFill>
                <a:latin typeface="Arial"/>
                <a:ea typeface="Arial"/>
                <a:cs typeface="Arial"/>
                <a:sym typeface="Arial"/>
              </a:rPr>
              <a:t>Работете в групата си, за да идентифицирате бариерите, използвайки работния лист „Рамка за видимост“</a:t>
            </a:r>
            <a:endParaRPr lang="en-US" i="0" u="none" strike="noStrike" cap="none" dirty="0">
              <a:solidFill>
                <a:srgbClr val="868E93"/>
              </a:solidFill>
              <a:latin typeface="Arial"/>
              <a:ea typeface="Arial"/>
              <a:cs typeface="Arial"/>
              <a:sym typeface="Arial"/>
            </a:endParaRPr>
          </a:p>
          <a:p>
            <a:pPr marL="285750" indent="-285750">
              <a:buClr>
                <a:srgbClr val="9869BD"/>
              </a:buClr>
            </a:pPr>
            <a:r>
              <a:rPr lang="ru-RU" dirty="0">
                <a:solidFill>
                  <a:srgbClr val="868E93"/>
                </a:solidFill>
                <a:latin typeface="Arial"/>
                <a:ea typeface="Arial"/>
                <a:cs typeface="Arial"/>
                <a:sym typeface="Arial"/>
              </a:rPr>
              <a:t>Обсъдете как тези бариери влияят на комуникацията, ангажираността и вземането на решения</a:t>
            </a:r>
            <a:endParaRPr lang="en-US" i="0" u="none" strike="noStrike" cap="none" dirty="0">
              <a:solidFill>
                <a:srgbClr val="868E93"/>
              </a:solidFill>
              <a:latin typeface="Arial"/>
              <a:ea typeface="Arial"/>
              <a:cs typeface="Arial"/>
              <a:sym typeface="Arial"/>
            </a:endParaRPr>
          </a:p>
          <a:p>
            <a:pPr mar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3 – </a:t>
            </a:r>
            <a:r>
              <a:rPr lang="bg-BG" b="1" dirty="0">
                <a:solidFill>
                  <a:schemeClr val="accent6"/>
                </a:solidFill>
                <a:latin typeface="Arial"/>
                <a:ea typeface="Arial"/>
                <a:cs typeface="Arial"/>
                <a:sym typeface="Arial"/>
              </a:rPr>
              <a:t>Споделен опит</a:t>
            </a:r>
            <a:endParaRPr lang="en-GB" b="1" dirty="0">
              <a:solidFill>
                <a:schemeClr val="accent6"/>
              </a:solidFill>
              <a:latin typeface="Arial"/>
              <a:ea typeface="Arial"/>
              <a:cs typeface="Arial"/>
              <a:sym typeface="Arial"/>
            </a:endParaRPr>
          </a:p>
          <a:p>
            <a:pPr marL="285750" indent="-285750">
              <a:buClr>
                <a:srgbClr val="9869BD"/>
              </a:buClr>
            </a:pPr>
            <a:r>
              <a:rPr lang="ru-RU" dirty="0">
                <a:solidFill>
                  <a:srgbClr val="868E93"/>
                </a:solidFill>
                <a:latin typeface="Arial"/>
                <a:cs typeface="Arial"/>
              </a:rPr>
              <a:t>Споделете собствения си трудов опит, свързан с идентифицираните бариери</a:t>
            </a:r>
            <a:endParaRPr lang="en-US" dirty="0">
              <a:solidFill>
                <a:srgbClr val="868E93"/>
              </a:solidFill>
              <a:latin typeface="Arial"/>
              <a:cs typeface="Arial"/>
            </a:endParaRPr>
          </a:p>
          <a:p>
            <a:pPr marL="285750" indent="-285750">
              <a:buClr>
                <a:srgbClr val="9869BD"/>
              </a:buClr>
            </a:pPr>
            <a:r>
              <a:rPr lang="ru-RU" dirty="0">
                <a:solidFill>
                  <a:srgbClr val="868E93"/>
                </a:solidFill>
                <a:latin typeface="Arial"/>
                <a:cs typeface="Arial"/>
              </a:rPr>
              <a:t>Помислете как бариерите са повлияли на Вашето участие и сътрудничество</a:t>
            </a:r>
            <a:endParaRPr lang="en-US" dirty="0">
              <a:solidFill>
                <a:srgbClr val="868E93"/>
              </a:solidFill>
              <a:latin typeface="Arial"/>
              <a:cs typeface="Arial"/>
            </a:endParaRPr>
          </a:p>
          <a:p>
            <a:pPr mar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4 – </a:t>
            </a:r>
            <a:r>
              <a:rPr lang="bg-BG" b="1" dirty="0">
                <a:solidFill>
                  <a:schemeClr val="accent6"/>
                </a:solidFill>
                <a:latin typeface="Arial"/>
                <a:ea typeface="Arial"/>
                <a:cs typeface="Arial"/>
                <a:sym typeface="Arial"/>
              </a:rPr>
              <a:t>Планиране на действия</a:t>
            </a:r>
            <a:endParaRPr lang="en-GB" b="1" dirty="0">
              <a:solidFill>
                <a:schemeClr val="accent6"/>
              </a:solidFill>
              <a:latin typeface="Arial"/>
              <a:ea typeface="Arial"/>
              <a:cs typeface="Arial"/>
              <a:sym typeface="Arial"/>
            </a:endParaRPr>
          </a:p>
          <a:p>
            <a:pPr marL="285750" indent="-285750">
              <a:buClr>
                <a:srgbClr val="9869BD"/>
              </a:buClr>
            </a:pPr>
            <a:r>
              <a:rPr lang="ru-RU" dirty="0">
                <a:solidFill>
                  <a:srgbClr val="868E93"/>
                </a:solidFill>
                <a:latin typeface="Arial"/>
                <a:cs typeface="Arial"/>
                <a:sym typeface="Arial"/>
              </a:rPr>
              <a:t>Предложете други приложими стратегии за справяне с цифровите бариери</a:t>
            </a:r>
            <a:endParaRPr lang="en-GB" dirty="0">
              <a:solidFill>
                <a:srgbClr val="868E93"/>
              </a:solidFill>
              <a:latin typeface="Arial"/>
              <a:cs typeface="Arial"/>
              <a:sym typeface="Arial"/>
            </a:endParaRPr>
          </a:p>
          <a:p>
            <a:pPr marL="285750" indent="-285750">
              <a:buClr>
                <a:srgbClr val="9869BD"/>
              </a:buClr>
            </a:pPr>
            <a:endParaRPr lang="en-US" i="0" u="none" strike="noStrike" cap="none"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9B899B52-D140-2B6F-6A28-2C20F6B66234}"/>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2F3B71F1-72CB-2B85-D552-C8C19FEF4D7C}"/>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
        <p:nvSpPr>
          <p:cNvPr id="4" name="Google Shape;138;p8">
            <a:extLst>
              <a:ext uri="{FF2B5EF4-FFF2-40B4-BE49-F238E27FC236}">
                <a16:creationId xmlns:a16="http://schemas.microsoft.com/office/drawing/2014/main" id="{95A7564B-D694-D359-243B-18A3887D59F0}"/>
              </a:ext>
            </a:extLst>
          </p:cNvPr>
          <p:cNvSpPr txBox="1">
            <a:spLocks/>
          </p:cNvSpPr>
          <p:nvPr/>
        </p:nvSpPr>
        <p:spPr>
          <a:xfrm>
            <a:off x="1469572" y="230395"/>
            <a:ext cx="10474778" cy="715879"/>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bg-BG" sz="2400" b="1" dirty="0">
                <a:solidFill>
                  <a:schemeClr val="accent6"/>
                </a:solidFill>
              </a:rPr>
              <a:t>Дейност</a:t>
            </a:r>
            <a:r>
              <a:rPr lang="en-US" sz="2400" b="1" dirty="0">
                <a:solidFill>
                  <a:schemeClr val="accent6"/>
                </a:solidFill>
              </a:rPr>
              <a:t> 2.1. </a:t>
            </a:r>
            <a:r>
              <a:rPr lang="ru-RU" sz="2400" b="1" dirty="0">
                <a:solidFill>
                  <a:schemeClr val="accent6"/>
                </a:solidFill>
              </a:rPr>
              <a:t>Разкриване на дигиталните бариери в условията на хибридни работни места</a:t>
            </a:r>
            <a:endParaRPr lang="en-US" sz="3600" dirty="0">
              <a:solidFill>
                <a:schemeClr val="accent5"/>
              </a:solidFill>
            </a:endParaRPr>
          </a:p>
        </p:txBody>
      </p:sp>
    </p:spTree>
    <p:extLst>
      <p:ext uri="{BB962C8B-B14F-4D97-AF65-F5344CB8AC3E}">
        <p14:creationId xmlns:p14="http://schemas.microsoft.com/office/powerpoint/2010/main" val="56701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05A8418F-84A5-038B-18A5-9A3C99FB3AB7}"/>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3484DC89-99F1-EAC5-4D69-192CEF184AB4}"/>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Ресурси</a:t>
            </a:r>
            <a:endParaRPr dirty="0">
              <a:solidFill>
                <a:schemeClr val="accent6"/>
              </a:solidFil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Принтирани работни листи на „Рамката за видимост“</a:t>
            </a:r>
            <a:endParaRPr lang="en-US" i="0" u="none" strike="noStrike" cap="none"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Маркери и флипчартове за групови дискусии</a:t>
            </a: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205" name="Google Shape;205;g30fd5a3148a_2_39">
            <a:extLst>
              <a:ext uri="{FF2B5EF4-FFF2-40B4-BE49-F238E27FC236}">
                <a16:creationId xmlns:a16="http://schemas.microsoft.com/office/drawing/2014/main" id="{3AC1BBA5-C4A8-1FA1-E0D6-8D379A96720C}"/>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12501B"/>
              </a:buClr>
              <a:buSzPts val="1800"/>
              <a:buNone/>
            </a:pPr>
            <a:r>
              <a:rPr lang="bg-BG" b="1" dirty="0">
                <a:solidFill>
                  <a:schemeClr val="accent6"/>
                </a:solidFill>
                <a:latin typeface="Arial"/>
                <a:ea typeface="Arial"/>
                <a:cs typeface="Arial"/>
                <a:sym typeface="Arial"/>
              </a:rPr>
              <a:t>Научете повече</a:t>
            </a:r>
            <a:r>
              <a:rPr lang="en-GB" b="1" dirty="0">
                <a:solidFill>
                  <a:schemeClr val="accent6"/>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What Is Digital Inclusion? The Global Effort to Bring Everyone Online</a:t>
            </a:r>
          </a:p>
          <a:p>
            <a:pPr marL="0" lvl="0" indent="0" algn="l" rtl="0">
              <a:lnSpc>
                <a:spcPct val="90000"/>
              </a:lnSpc>
              <a:spcBef>
                <a:spcPts val="1000"/>
              </a:spcBef>
              <a:spcAft>
                <a:spcPts val="0"/>
              </a:spcAft>
              <a:buClr>
                <a:srgbClr val="868E93"/>
              </a:buClr>
              <a:buSzPts val="1800"/>
              <a:buNone/>
            </a:pPr>
            <a:r>
              <a:rPr lang="en-US" i="0" u="none" strike="noStrike" cap="none" dirty="0">
                <a:solidFill>
                  <a:srgbClr val="868E93"/>
                </a:solidFill>
                <a:latin typeface="Arial"/>
                <a:ea typeface="Arial"/>
                <a:cs typeface="Arial"/>
                <a:sym typeface="Arial"/>
                <a:hlinkClick r:id="rId3"/>
              </a:rPr>
              <a:t>https://ctu.ieee.org/blog/2023/01/03/what-is-digital-inclusion-the-global-effort-to-bring-everyone-online/</a:t>
            </a:r>
            <a:r>
              <a:rPr lang="en-US" i="0" u="none" strike="noStrike" cap="none"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285750" indent="-285750">
              <a:buClr>
                <a:srgbClr val="868E93"/>
              </a:buClr>
            </a:pPr>
            <a:r>
              <a:rPr lang="en-US" i="0" u="none" strike="noStrike" cap="none" dirty="0">
                <a:solidFill>
                  <a:srgbClr val="868E93"/>
                </a:solidFill>
                <a:latin typeface="Arial"/>
                <a:ea typeface="Arial"/>
                <a:cs typeface="Arial"/>
                <a:sym typeface="Arial"/>
              </a:rPr>
              <a:t>Inclusive meeting guide, Harvard University</a:t>
            </a: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hlinkClick r:id="rId4"/>
              </a:rPr>
              <a:t>https://edib.harvard.edu/files/dib/files/inclusive_meeting_guide_final_1.pdd</a:t>
            </a:r>
            <a:r>
              <a:rPr lang="en-US"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285750" indent="-285750">
              <a:lnSpc>
                <a:spcPct val="100000"/>
              </a:lnSpc>
              <a:buClr>
                <a:srgbClr val="868E93"/>
              </a:buClr>
            </a:pPr>
            <a:r>
              <a:rPr lang="en-US" dirty="0">
                <a:solidFill>
                  <a:srgbClr val="868E93"/>
                </a:solidFill>
                <a:latin typeface="Arial"/>
                <a:cs typeface="Arial"/>
              </a:rPr>
              <a:t>How to Avoid Proximity Bias in the Workplace</a:t>
            </a:r>
          </a:p>
          <a:p>
            <a:pPr marL="0" indent="0">
              <a:lnSpc>
                <a:spcPct val="100000"/>
              </a:lnSpc>
              <a:buClr>
                <a:srgbClr val="868E93"/>
              </a:buClr>
              <a:buNone/>
            </a:pPr>
            <a:r>
              <a:rPr lang="en-US" dirty="0">
                <a:solidFill>
                  <a:srgbClr val="868E93"/>
                </a:solidFill>
                <a:latin typeface="Arial"/>
                <a:cs typeface="Arial"/>
                <a:hlinkClick r:id="rId5"/>
              </a:rPr>
              <a:t>www.justworks.com/blog/proximity-bias</a:t>
            </a:r>
            <a:r>
              <a:rPr lang="en-US" dirty="0">
                <a:solidFill>
                  <a:srgbClr val="868E93"/>
                </a:solidFill>
                <a:latin typeface="Arial"/>
                <a:cs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5" name="Google Shape;138;p8">
            <a:extLst>
              <a:ext uri="{FF2B5EF4-FFF2-40B4-BE49-F238E27FC236}">
                <a16:creationId xmlns:a16="http://schemas.microsoft.com/office/drawing/2014/main" id="{E6686700-CE00-51DE-8DF8-59EED86D8477}"/>
              </a:ext>
            </a:extLst>
          </p:cNvPr>
          <p:cNvSpPr txBox="1">
            <a:spLocks/>
          </p:cNvSpPr>
          <p:nvPr/>
        </p:nvSpPr>
        <p:spPr>
          <a:xfrm>
            <a:off x="1469572" y="230395"/>
            <a:ext cx="10474778" cy="715879"/>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bg-BG" sz="2400" b="1" dirty="0">
                <a:solidFill>
                  <a:schemeClr val="accent6"/>
                </a:solidFill>
              </a:rPr>
              <a:t>Дейност</a:t>
            </a:r>
            <a:r>
              <a:rPr lang="en-US" sz="2400" b="1" dirty="0">
                <a:solidFill>
                  <a:schemeClr val="accent6"/>
                </a:solidFill>
              </a:rPr>
              <a:t> 2.1. </a:t>
            </a:r>
            <a:r>
              <a:rPr lang="ru-RU" sz="2400" b="1" dirty="0">
                <a:solidFill>
                  <a:schemeClr val="accent6"/>
                </a:solidFill>
              </a:rPr>
              <a:t>Разкриване на дигиталните бариери в условията на хибридни работни места</a:t>
            </a:r>
            <a:endParaRPr lang="en-US" sz="3600" dirty="0">
              <a:solidFill>
                <a:schemeClr val="accent5"/>
              </a:solidFill>
            </a:endParaRPr>
          </a:p>
        </p:txBody>
      </p:sp>
    </p:spTree>
    <p:extLst>
      <p:ext uri="{BB962C8B-B14F-4D97-AF65-F5344CB8AC3E}">
        <p14:creationId xmlns:p14="http://schemas.microsoft.com/office/powerpoint/2010/main" val="260069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F8AC0C3-E653-D256-3437-3B56CAF07E7B}"/>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3B9D7664-F238-A863-E1DD-711F1509BB15}"/>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ru-RU" sz="2600" dirty="0">
                <a:solidFill>
                  <a:schemeClr val="accent5"/>
                </a:solidFill>
              </a:rPr>
              <a:t>Тема 2: 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latin typeface="Arial"/>
                <a:ea typeface="Arial"/>
                <a:cs typeface="Arial"/>
                <a:sym typeface="Arial"/>
              </a:rPr>
              <a:t>2.2. </a:t>
            </a:r>
            <a:r>
              <a:rPr lang="ru-RU" sz="2600" dirty="0">
                <a:solidFill>
                  <a:srgbClr val="636A6F"/>
                </a:solidFill>
              </a:rPr>
              <a:t>Комуникационни предизвикателства в хибридни работни условия</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1441C94A-EB97-213F-6F0B-AB055BC538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5" name="Tabela 4">
            <a:extLst>
              <a:ext uri="{FF2B5EF4-FFF2-40B4-BE49-F238E27FC236}">
                <a16:creationId xmlns:a16="http://schemas.microsoft.com/office/drawing/2014/main" id="{5A704225-B276-FE4E-8154-D582C0E8130F}"/>
              </a:ext>
            </a:extLst>
          </p:cNvPr>
          <p:cNvGraphicFramePr>
            <a:graphicFrameLocks noGrp="1"/>
          </p:cNvGraphicFramePr>
          <p:nvPr>
            <p:extLst>
              <p:ext uri="{D42A27DB-BD31-4B8C-83A1-F6EECF244321}">
                <p14:modId xmlns:p14="http://schemas.microsoft.com/office/powerpoint/2010/main" val="3062663719"/>
              </p:ext>
            </p:extLst>
          </p:nvPr>
        </p:nvGraphicFramePr>
        <p:xfrm>
          <a:off x="2297471" y="1652670"/>
          <a:ext cx="8128000" cy="338328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1661969227"/>
                    </a:ext>
                  </a:extLst>
                </a:gridCol>
                <a:gridCol w="6096000">
                  <a:extLst>
                    <a:ext uri="{9D8B030D-6E8A-4147-A177-3AD203B41FA5}">
                      <a16:colId xmlns:a16="http://schemas.microsoft.com/office/drawing/2014/main" val="395086350"/>
                    </a:ext>
                  </a:extLst>
                </a:gridCol>
              </a:tblGrid>
              <a:tr h="370840">
                <a:tc>
                  <a:txBody>
                    <a:bodyPr/>
                    <a:lstStyle/>
                    <a:p>
                      <a:r>
                        <a:rPr lang="bg-BG" b="1" dirty="0"/>
                        <a:t>Значението на комуникацията при хибридните екипи</a:t>
                      </a:r>
                      <a:endParaRPr lang="en-GB" b="1" dirty="0"/>
                    </a:p>
                  </a:txBody>
                  <a:tcPr anchor="ctr">
                    <a:solidFill>
                      <a:srgbClr val="B787BC"/>
                    </a:solidFill>
                  </a:tcPr>
                </a:tc>
                <a:tc>
                  <a:txBody>
                    <a:bodyPr/>
                    <a:lstStyle/>
                    <a:p>
                      <a:r>
                        <a:rPr lang="ru-RU" b="0" dirty="0"/>
                        <a:t>Осигурява съгласуваност между целите и очакванията</a:t>
                      </a:r>
                      <a:endParaRPr lang="en-US" b="0" dirty="0"/>
                    </a:p>
                    <a:p>
                      <a:endParaRPr lang="en-US" b="0" dirty="0"/>
                    </a:p>
                    <a:p>
                      <a:r>
                        <a:rPr lang="ru-RU" b="0" dirty="0"/>
                        <a:t>Изгражда доверие и насърчава сплотеността на екипа</a:t>
                      </a:r>
                      <a:endParaRPr lang="en-US" b="0" dirty="0"/>
                    </a:p>
                    <a:p>
                      <a:endParaRPr lang="en-US" b="0" dirty="0"/>
                    </a:p>
                    <a:p>
                      <a:r>
                        <a:rPr lang="bg-BG" b="0" dirty="0"/>
                        <a:t>Намалява неразбирателствата и подсилва продуктивността</a:t>
                      </a:r>
                      <a:endParaRPr lang="en-US" b="0" dirty="0"/>
                    </a:p>
                  </a:txBody>
                  <a:tcPr/>
                </a:tc>
                <a:extLst>
                  <a:ext uri="{0D108BD9-81ED-4DB2-BD59-A6C34878D82A}">
                    <a16:rowId xmlns:a16="http://schemas.microsoft.com/office/drawing/2014/main" val="2508454036"/>
                  </a:ext>
                </a:extLst>
              </a:tr>
              <a:tr h="370840">
                <a:tc>
                  <a:txBody>
                    <a:bodyPr/>
                    <a:lstStyle/>
                    <a:p>
                      <a:r>
                        <a:rPr lang="bg-BG" b="1" dirty="0"/>
                        <a:t>Общи бариери пред ефективната комуникация</a:t>
                      </a:r>
                      <a:endParaRPr lang="pt-PT" dirty="0"/>
                    </a:p>
                  </a:txBody>
                  <a:tcPr anchor="ctr">
                    <a:solidFill>
                      <a:srgbClr val="B787BC"/>
                    </a:solidFill>
                  </a:tcPr>
                </a:tc>
                <a:tc>
                  <a:txBody>
                    <a:bodyPr/>
                    <a:lstStyle/>
                    <a:p>
                      <a:r>
                        <a:rPr lang="bg-BG" dirty="0"/>
                        <a:t>Технически проблеми</a:t>
                      </a:r>
                      <a:r>
                        <a:rPr lang="en-US" dirty="0"/>
                        <a:t>: </a:t>
                      </a:r>
                      <a:r>
                        <a:rPr lang="ru-RU" dirty="0"/>
                        <a:t>нестабилен интернет, несъвместим софтуер, лошо качество на звука/видеото</a:t>
                      </a:r>
                      <a:endParaRPr lang="en-US" dirty="0"/>
                    </a:p>
                    <a:p>
                      <a:endParaRPr lang="en-US" dirty="0"/>
                    </a:p>
                    <a:p>
                      <a:r>
                        <a:rPr lang="ru-RU" dirty="0"/>
                        <a:t>Социални сигнали: трудност при тълкуване на езика на тялото, тона или емоционалния контекст</a:t>
                      </a:r>
                      <a:endParaRPr lang="en-US" dirty="0"/>
                    </a:p>
                    <a:p>
                      <a:endParaRPr lang="en-US" dirty="0"/>
                    </a:p>
                    <a:p>
                      <a:r>
                        <a:rPr lang="ru-RU" dirty="0"/>
                        <a:t>Пропуски в ангажираността: участниците, присъстващи лично, доминират в дискусиите; участниците, присъстващи дистанционно, се чувстват изключени</a:t>
                      </a:r>
                      <a:endParaRPr lang="en-US" dirty="0"/>
                    </a:p>
                    <a:p>
                      <a:endParaRPr lang="en-US" dirty="0"/>
                    </a:p>
                  </a:txBody>
                  <a:tcPr>
                    <a:noFill/>
                  </a:tcPr>
                </a:tc>
                <a:extLst>
                  <a:ext uri="{0D108BD9-81ED-4DB2-BD59-A6C34878D82A}">
                    <a16:rowId xmlns:a16="http://schemas.microsoft.com/office/drawing/2014/main" val="1971445476"/>
                  </a:ext>
                </a:extLst>
              </a:tr>
            </a:tbl>
          </a:graphicData>
        </a:graphic>
      </p:graphicFrame>
    </p:spTree>
    <p:extLst>
      <p:ext uri="{BB962C8B-B14F-4D97-AF65-F5344CB8AC3E}">
        <p14:creationId xmlns:p14="http://schemas.microsoft.com/office/powerpoint/2010/main" val="1001236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02E62A9-32DC-C817-65BC-BC8BFA45487E}"/>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FA51B103-C73F-646A-13F1-0D0579B5269E}"/>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ru-RU" sz="2600" dirty="0">
                <a:solidFill>
                  <a:schemeClr val="accent5"/>
                </a:solidFill>
              </a:rPr>
              <a:t>Тема 2: 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2.2. </a:t>
            </a:r>
            <a:r>
              <a:rPr lang="ru-RU" sz="2600" dirty="0">
                <a:solidFill>
                  <a:srgbClr val="636A6F"/>
                </a:solidFill>
              </a:rPr>
              <a:t>Комуникационни предизвикателства в хибридни работни условия</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51650ED8-CF48-64AE-4EE5-7C65EC889B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E2C5CD23-BE5C-EAA5-D4A7-07D181BA0941}"/>
              </a:ext>
            </a:extLst>
          </p:cNvPr>
          <p:cNvGraphicFramePr>
            <a:graphicFrameLocks noGrp="1"/>
          </p:cNvGraphicFramePr>
          <p:nvPr>
            <p:extLst>
              <p:ext uri="{D42A27DB-BD31-4B8C-83A1-F6EECF244321}">
                <p14:modId xmlns:p14="http://schemas.microsoft.com/office/powerpoint/2010/main" val="4251052889"/>
              </p:ext>
            </p:extLst>
          </p:nvPr>
        </p:nvGraphicFramePr>
        <p:xfrm>
          <a:off x="2307303" y="1648370"/>
          <a:ext cx="8127999" cy="469900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bg-BG" dirty="0"/>
                        <a:t>Бариери при хибридните срещи</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Технически бариери</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Социални бариери</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Структурни бариери</a:t>
                      </a:r>
                      <a:endParaRPr lang="en-GB" b="1" dirty="0"/>
                    </a:p>
                    <a:p>
                      <a:endParaRPr lang="en-GB" dirty="0"/>
                    </a:p>
                  </a:txBody>
                  <a:tcPr/>
                </a:tc>
                <a:extLst>
                  <a:ext uri="{0D108BD9-81ED-4DB2-BD59-A6C34878D82A}">
                    <a16:rowId xmlns:a16="http://schemas.microsoft.com/office/drawing/2014/main" val="3816319934"/>
                  </a:ext>
                </a:extLst>
              </a:tr>
              <a:tr h="370840">
                <a:tc>
                  <a:txBody>
                    <a:bodyPr/>
                    <a:lstStyle/>
                    <a:p>
                      <a:endParaRPr lang="en-GB" b="1" dirty="0"/>
                    </a:p>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endParaRPr lang="en-US" dirty="0"/>
                    </a:p>
                    <a:p>
                      <a:pPr lvl="1"/>
                      <a:r>
                        <a:rPr lang="ru-RU" dirty="0"/>
                        <a:t>Проблеми с връзката, причиняващи прекъсвания</a:t>
                      </a:r>
                    </a:p>
                    <a:p>
                      <a:pPr lvl="1"/>
                      <a:endParaRPr lang="ru-RU" dirty="0"/>
                    </a:p>
                    <a:p>
                      <a:pPr lvl="1"/>
                      <a:r>
                        <a:rPr lang="ru-RU" dirty="0"/>
                        <a:t>Лошо обучение за работа с виртуални инструменти, водещо до неефективност</a:t>
                      </a:r>
                    </a:p>
                    <a:p>
                      <a:pPr lvl="1"/>
                      <a:endParaRPr lang="ru-RU" dirty="0"/>
                    </a:p>
                    <a:p>
                      <a:pPr lvl="1"/>
                      <a:r>
                        <a:rPr lang="ru-RU" dirty="0"/>
                        <a:t>Липса на стандартизирани платформи между екипите</a:t>
                      </a:r>
                      <a:endParaRPr lang="en-US" dirty="0"/>
                    </a:p>
                  </a:txBody>
                  <a:tcPr anchor="ctr"/>
                </a:tc>
                <a:tc>
                  <a:txBody>
                    <a:bodyPr/>
                    <a:lstStyle/>
                    <a:p>
                      <a:r>
                        <a:rPr lang="ru-RU" dirty="0"/>
                        <a:t>Неравенство в достъпа до дискусии и вземане на решения</a:t>
                      </a:r>
                    </a:p>
                    <a:p>
                      <a:endParaRPr lang="ru-RU" dirty="0"/>
                    </a:p>
                    <a:p>
                      <a:r>
                        <a:rPr lang="ru-RU" dirty="0"/>
                        <a:t>Отдалечените участници често са пренебрегвани в груповата динамика</a:t>
                      </a:r>
                    </a:p>
                    <a:p>
                      <a:endParaRPr lang="ru-RU" dirty="0"/>
                    </a:p>
                    <a:p>
                      <a:r>
                        <a:rPr lang="ru-RU" dirty="0"/>
                        <a:t>Различните часови зони създават проблеми с планирането</a:t>
                      </a:r>
                      <a:r>
                        <a:rPr lang="en-US" dirty="0"/>
                        <a:t>.</a:t>
                      </a:r>
                    </a:p>
                  </a:txBody>
                  <a:tcPr anchor="ctr"/>
                </a:tc>
                <a:tc>
                  <a:txBody>
                    <a:bodyPr/>
                    <a:lstStyle/>
                    <a:p>
                      <a:r>
                        <a:rPr lang="ru-RU" dirty="0"/>
                        <a:t>Непоследователни протоколи от срещи или неясен дневен ред</a:t>
                      </a:r>
                    </a:p>
                    <a:p>
                      <a:endParaRPr lang="ru-RU" dirty="0"/>
                    </a:p>
                    <a:p>
                      <a:r>
                        <a:rPr lang="ru-RU" dirty="0"/>
                        <a:t>Неефективно разпределени роли или отговорности по време на срещите</a:t>
                      </a:r>
                    </a:p>
                    <a:p>
                      <a:endParaRPr lang="ru-RU" dirty="0"/>
                    </a:p>
                    <a:p>
                      <a:r>
                        <a:rPr lang="ru-RU" dirty="0"/>
                        <a:t>Липса на механизми за обратна връзка с цел постоянно усъвършенстване</a:t>
                      </a:r>
                      <a:endParaRPr lang="en-US" dirty="0"/>
                    </a:p>
                  </a:txBody>
                  <a:tcPr anchor="ctr"/>
                </a:tc>
                <a:extLst>
                  <a:ext uri="{0D108BD9-81ED-4DB2-BD59-A6C34878D82A}">
                    <a16:rowId xmlns:a16="http://schemas.microsoft.com/office/drawing/2014/main" val="1559304783"/>
                  </a:ext>
                </a:extLst>
              </a:tr>
            </a:tbl>
          </a:graphicData>
        </a:graphic>
      </p:graphicFrame>
      <p:pic>
        <p:nvPicPr>
          <p:cNvPr id="4" name="Gráfico 3" descr="Router sem fios com preenchimento sólido">
            <a:extLst>
              <a:ext uri="{FF2B5EF4-FFF2-40B4-BE49-F238E27FC236}">
                <a16:creationId xmlns:a16="http://schemas.microsoft.com/office/drawing/2014/main" id="{EDB0C2F0-F1BB-9887-9833-C5CCFEE581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9265" y="2693153"/>
            <a:ext cx="914400" cy="914400"/>
          </a:xfrm>
          <a:prstGeom prst="rect">
            <a:avLst/>
          </a:prstGeom>
        </p:spPr>
      </p:pic>
      <p:pic>
        <p:nvPicPr>
          <p:cNvPr id="8" name="Gráfico 7" descr="Género com preenchimento sólido">
            <a:extLst>
              <a:ext uri="{FF2B5EF4-FFF2-40B4-BE49-F238E27FC236}">
                <a16:creationId xmlns:a16="http://schemas.microsoft.com/office/drawing/2014/main" id="{E99F4414-F866-3D2B-8705-B419C7A0E3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5948" y="2693153"/>
            <a:ext cx="914400" cy="914400"/>
          </a:xfrm>
          <a:prstGeom prst="rect">
            <a:avLst/>
          </a:prstGeom>
        </p:spPr>
      </p:pic>
      <p:pic>
        <p:nvPicPr>
          <p:cNvPr id="10" name="Gráfico 9" descr="Hierarquia com preenchimento sólido">
            <a:extLst>
              <a:ext uri="{FF2B5EF4-FFF2-40B4-BE49-F238E27FC236}">
                <a16:creationId xmlns:a16="http://schemas.microsoft.com/office/drawing/2014/main" id="{A05D4D52-32B8-49B0-2CEE-8FD8007654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39316" y="2693153"/>
            <a:ext cx="914400" cy="914400"/>
          </a:xfrm>
          <a:prstGeom prst="rect">
            <a:avLst/>
          </a:prstGeom>
        </p:spPr>
      </p:pic>
    </p:spTree>
    <p:extLst>
      <p:ext uri="{BB962C8B-B14F-4D97-AF65-F5344CB8AC3E}">
        <p14:creationId xmlns:p14="http://schemas.microsoft.com/office/powerpoint/2010/main" val="3859674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D1CF37F6-B8D8-66DF-4B70-67714199EBDB}"/>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6FF57B5E-84FB-7883-09EA-DF4D41B51ED8}"/>
              </a:ext>
            </a:extLst>
          </p:cNvPr>
          <p:cNvSpPr txBox="1"/>
          <p:nvPr/>
        </p:nvSpPr>
        <p:spPr>
          <a:xfrm>
            <a:off x="2181944" y="179918"/>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ru-RU" sz="2600" dirty="0">
                <a:solidFill>
                  <a:schemeClr val="accent5"/>
                </a:solidFill>
              </a:rPr>
              <a:t>Тема 2: 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2.2. </a:t>
            </a:r>
            <a:r>
              <a:rPr lang="ru-RU" sz="2600" dirty="0">
                <a:solidFill>
                  <a:srgbClr val="636A6F"/>
                </a:solidFill>
              </a:rPr>
              <a:t>Комуникационни предизвикателства в хибридни работни условия</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F5463D95-1532-4B71-4D21-DDFC0303A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A4B19721-A28D-7FC5-5DA8-247C36D4EF1D}"/>
              </a:ext>
            </a:extLst>
          </p:cNvPr>
          <p:cNvGraphicFramePr>
            <a:graphicFrameLocks noGrp="1"/>
          </p:cNvGraphicFramePr>
          <p:nvPr>
            <p:extLst>
              <p:ext uri="{D42A27DB-BD31-4B8C-83A1-F6EECF244321}">
                <p14:modId xmlns:p14="http://schemas.microsoft.com/office/powerpoint/2010/main" val="3698992365"/>
              </p:ext>
            </p:extLst>
          </p:nvPr>
        </p:nvGraphicFramePr>
        <p:xfrm>
          <a:off x="2267546" y="1377097"/>
          <a:ext cx="8127999" cy="555244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bg-BG" dirty="0"/>
                        <a:t>Стратегии за преодоляване на бариерите в хибридните срещи</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Технически решения</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Социални решения</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Структурни решения</a:t>
                      </a:r>
                      <a:endParaRPr lang="en-GB" b="1" dirty="0"/>
                    </a:p>
                    <a:p>
                      <a:endParaRPr lang="en-GB" dirty="0"/>
                    </a:p>
                  </a:txBody>
                  <a:tcPr/>
                </a:tc>
                <a:extLst>
                  <a:ext uri="{0D108BD9-81ED-4DB2-BD59-A6C34878D82A}">
                    <a16:rowId xmlns:a16="http://schemas.microsoft.com/office/drawing/2014/main" val="3816319934"/>
                  </a:ext>
                </a:extLst>
              </a:tr>
              <a:tr h="370840">
                <a:tc>
                  <a:txBody>
                    <a:bodyPr/>
                    <a:lstStyle/>
                    <a:p>
                      <a:endParaRPr lang="en-GB" b="1" dirty="0"/>
                    </a:p>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endParaRPr lang="en-US" dirty="0"/>
                    </a:p>
                    <a:p>
                      <a:pPr lvl="1"/>
                      <a:r>
                        <a:rPr lang="ru-RU" dirty="0"/>
                        <a:t>Инвестирайте във висококачествено аудио и видео оборудване</a:t>
                      </a:r>
                    </a:p>
                    <a:p>
                      <a:pPr lvl="1"/>
                      <a:endParaRPr lang="ru-RU" dirty="0"/>
                    </a:p>
                    <a:p>
                      <a:pPr lvl="1"/>
                      <a:r>
                        <a:rPr lang="ru-RU" dirty="0"/>
                        <a:t>Осигурете обучения за служителите за работа с виртуални платформи</a:t>
                      </a:r>
                    </a:p>
                    <a:p>
                      <a:pPr lvl="1"/>
                      <a:endParaRPr lang="ru-RU" dirty="0"/>
                    </a:p>
                    <a:p>
                      <a:pPr lvl="1"/>
                      <a:r>
                        <a:rPr lang="ru-RU" dirty="0"/>
                        <a:t>Осигурете стабилна и надеждна интернет връзка.</a:t>
                      </a:r>
                      <a:endParaRPr lang="en-US" dirty="0"/>
                    </a:p>
                  </a:txBody>
                  <a:tcPr anchor="ctr"/>
                </a:tc>
                <a:tc>
                  <a:txBody>
                    <a:bodyPr/>
                    <a:lstStyle/>
                    <a:p>
                      <a:r>
                        <a:rPr lang="ru-RU" dirty="0"/>
                        <a:t>Използвайте приобщаващи практики за провеждане на срещи, като например редуване на участниците да говорят и активно слушане.</a:t>
                      </a:r>
                    </a:p>
                    <a:p>
                      <a:endParaRPr lang="ru-RU" dirty="0"/>
                    </a:p>
                    <a:p>
                      <a:r>
                        <a:rPr lang="ru-RU" dirty="0"/>
                        <a:t>Насърчавайте използването на визуални сигнали (напр.  вдигане на ръце във виртуални платформи).</a:t>
                      </a:r>
                    </a:p>
                    <a:p>
                      <a:endParaRPr lang="ru-RU" dirty="0"/>
                    </a:p>
                    <a:p>
                      <a:r>
                        <a:rPr lang="ru-RU" dirty="0"/>
                        <a:t>Редовно проверявайте отдалечените участници за обратна връзка и участие в процесите.</a:t>
                      </a:r>
                      <a:endParaRPr lang="en-US" dirty="0"/>
                    </a:p>
                  </a:txBody>
                  <a:tcPr anchor="ctr"/>
                </a:tc>
                <a:tc>
                  <a:txBody>
                    <a:bodyPr/>
                    <a:lstStyle/>
                    <a:p>
                      <a:r>
                        <a:rPr lang="ru-RU" dirty="0"/>
                        <a:t>Използвайте структуриран дневен ред, споделен предварително.</a:t>
                      </a:r>
                    </a:p>
                    <a:p>
                      <a:endParaRPr lang="ru-RU" dirty="0"/>
                    </a:p>
                    <a:p>
                      <a:r>
                        <a:rPr lang="ru-RU" dirty="0"/>
                        <a:t>Определете конкретни роли (протоколчик, фасилитатор, водещ бележки), за да подобрите ефективността.</a:t>
                      </a:r>
                    </a:p>
                    <a:p>
                      <a:endParaRPr lang="ru-RU" dirty="0"/>
                    </a:p>
                    <a:p>
                      <a:r>
                        <a:rPr lang="ru-RU" dirty="0"/>
                        <a:t>Внедрете механизми за последващи действия, за да документирате и споделяте резултатите от срещите.</a:t>
                      </a:r>
                      <a:endParaRPr lang="en-US" dirty="0"/>
                    </a:p>
                  </a:txBody>
                  <a:tcPr anchor="ctr"/>
                </a:tc>
                <a:extLst>
                  <a:ext uri="{0D108BD9-81ED-4DB2-BD59-A6C34878D82A}">
                    <a16:rowId xmlns:a16="http://schemas.microsoft.com/office/drawing/2014/main" val="1559304783"/>
                  </a:ext>
                </a:extLst>
              </a:tr>
            </a:tbl>
          </a:graphicData>
        </a:graphic>
      </p:graphicFrame>
      <p:pic>
        <p:nvPicPr>
          <p:cNvPr id="4" name="Gráfico 3" descr="Router sem fios com preenchimento sólido">
            <a:extLst>
              <a:ext uri="{FF2B5EF4-FFF2-40B4-BE49-F238E27FC236}">
                <a16:creationId xmlns:a16="http://schemas.microsoft.com/office/drawing/2014/main" id="{6EDEB78C-6850-5C10-EC04-6292D537E3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9265" y="2654242"/>
            <a:ext cx="914400" cy="914400"/>
          </a:xfrm>
          <a:prstGeom prst="rect">
            <a:avLst/>
          </a:prstGeom>
        </p:spPr>
      </p:pic>
      <p:pic>
        <p:nvPicPr>
          <p:cNvPr id="8" name="Gráfico 7" descr="Género com preenchimento sólido">
            <a:extLst>
              <a:ext uri="{FF2B5EF4-FFF2-40B4-BE49-F238E27FC236}">
                <a16:creationId xmlns:a16="http://schemas.microsoft.com/office/drawing/2014/main" id="{FD08E967-3143-6276-4B6B-53C83E5315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5948" y="2654242"/>
            <a:ext cx="914400" cy="914400"/>
          </a:xfrm>
          <a:prstGeom prst="rect">
            <a:avLst/>
          </a:prstGeom>
        </p:spPr>
      </p:pic>
      <p:pic>
        <p:nvPicPr>
          <p:cNvPr id="10" name="Gráfico 9" descr="Hierarquia com preenchimento sólido">
            <a:extLst>
              <a:ext uri="{FF2B5EF4-FFF2-40B4-BE49-F238E27FC236}">
                <a16:creationId xmlns:a16="http://schemas.microsoft.com/office/drawing/2014/main" id="{43D36D8E-34DB-1F77-DAE7-A342749285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39316" y="2654242"/>
            <a:ext cx="914400" cy="914400"/>
          </a:xfrm>
          <a:prstGeom prst="rect">
            <a:avLst/>
          </a:prstGeom>
        </p:spPr>
      </p:pic>
    </p:spTree>
    <p:extLst>
      <p:ext uri="{BB962C8B-B14F-4D97-AF65-F5344CB8AC3E}">
        <p14:creationId xmlns:p14="http://schemas.microsoft.com/office/powerpoint/2010/main" val="3814200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16348025-31CD-E7D0-D7EC-E96166C558F9}"/>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B0A68203-D0FC-62DE-D5C6-6AEB4FF4AC7D}"/>
              </a:ext>
            </a:extLst>
          </p:cNvPr>
          <p:cNvSpPr txBox="1"/>
          <p:nvPr/>
        </p:nvSpPr>
        <p:spPr>
          <a:xfrm>
            <a:off x="2205798" y="243475"/>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ru-RU" sz="2600" dirty="0">
                <a:solidFill>
                  <a:schemeClr val="accent5"/>
                </a:solidFill>
              </a:rPr>
              <a:t>Тема 2: Бариери пред дигиталното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2.2. </a:t>
            </a:r>
            <a:r>
              <a:rPr lang="ru-RU" sz="2600" dirty="0">
                <a:solidFill>
                  <a:srgbClr val="636A6F"/>
                </a:solidFill>
              </a:rPr>
              <a:t>Комуникационни предизвикателства в хибридни работни условия</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92107CD7-5648-6F94-F4C5-668F62EBBE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A1DADB7E-1BCC-5D87-46DA-226E2CD86F38}"/>
              </a:ext>
            </a:extLst>
          </p:cNvPr>
          <p:cNvGraphicFramePr>
            <a:graphicFrameLocks noGrp="1"/>
          </p:cNvGraphicFramePr>
          <p:nvPr>
            <p:extLst>
              <p:ext uri="{D42A27DB-BD31-4B8C-83A1-F6EECF244321}">
                <p14:modId xmlns:p14="http://schemas.microsoft.com/office/powerpoint/2010/main" val="2039054486"/>
              </p:ext>
            </p:extLst>
          </p:nvPr>
        </p:nvGraphicFramePr>
        <p:xfrm>
          <a:off x="2287639" y="1518920"/>
          <a:ext cx="8128000" cy="533908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914334000"/>
                    </a:ext>
                  </a:extLst>
                </a:gridCol>
                <a:gridCol w="2032000">
                  <a:extLst>
                    <a:ext uri="{9D8B030D-6E8A-4147-A177-3AD203B41FA5}">
                      <a16:colId xmlns:a16="http://schemas.microsoft.com/office/drawing/2014/main" val="979352222"/>
                    </a:ext>
                  </a:extLst>
                </a:gridCol>
                <a:gridCol w="2032000">
                  <a:extLst>
                    <a:ext uri="{9D8B030D-6E8A-4147-A177-3AD203B41FA5}">
                      <a16:colId xmlns:a16="http://schemas.microsoft.com/office/drawing/2014/main" val="3102561941"/>
                    </a:ext>
                  </a:extLst>
                </a:gridCol>
                <a:gridCol w="2032000">
                  <a:extLst>
                    <a:ext uri="{9D8B030D-6E8A-4147-A177-3AD203B41FA5}">
                      <a16:colId xmlns:a16="http://schemas.microsoft.com/office/drawing/2014/main" val="1404154599"/>
                    </a:ext>
                  </a:extLst>
                </a:gridCol>
              </a:tblGrid>
              <a:tr h="370840">
                <a:tc gridSpan="4">
                  <a:txBody>
                    <a:bodyPr/>
                    <a:lstStyle/>
                    <a:p>
                      <a:pPr algn="ctr"/>
                      <a:r>
                        <a:rPr lang="bg-BG" dirty="0"/>
                        <a:t>Ползи при справянето с тези предизвикателства</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53100743"/>
                  </a:ext>
                </a:extLst>
              </a:tr>
              <a:tr h="370840">
                <a:tc>
                  <a:txBody>
                    <a:bodyPr/>
                    <a:lstStyle/>
                    <a:p>
                      <a:r>
                        <a:rPr lang="bg-BG" dirty="0"/>
                        <a:t>Подобрена сплотеност на екипа</a:t>
                      </a:r>
                      <a:endParaRPr lang="en-GB" dirty="0"/>
                    </a:p>
                  </a:txBody>
                  <a:tcPr/>
                </a:tc>
                <a:tc>
                  <a:txBody>
                    <a:bodyPr/>
                    <a:lstStyle/>
                    <a:p>
                      <a:r>
                        <a:rPr lang="bg-BG" dirty="0"/>
                        <a:t>Повишена продуктивност</a:t>
                      </a:r>
                      <a:endParaRPr lang="en-GB" dirty="0"/>
                    </a:p>
                  </a:txBody>
                  <a:tcPr/>
                </a:tc>
                <a:tc>
                  <a:txBody>
                    <a:bodyPr/>
                    <a:lstStyle/>
                    <a:p>
                      <a:r>
                        <a:rPr lang="bg-BG" dirty="0"/>
                        <a:t>По-голямо благополучие на служителите</a:t>
                      </a:r>
                      <a:endParaRPr lang="en-GB" dirty="0"/>
                    </a:p>
                  </a:txBody>
                  <a:tcPr/>
                </a:tc>
                <a:tc>
                  <a:txBody>
                    <a:bodyPr/>
                    <a:lstStyle/>
                    <a:p>
                      <a:r>
                        <a:rPr lang="bg-BG" dirty="0"/>
                        <a:t>По-добро дигитално и социално приобщаване</a:t>
                      </a:r>
                      <a:endParaRPr lang="en-GB" dirty="0"/>
                    </a:p>
                  </a:txBody>
                  <a:tcPr/>
                </a:tc>
                <a:extLst>
                  <a:ext uri="{0D108BD9-81ED-4DB2-BD59-A6C34878D82A}">
                    <a16:rowId xmlns:a16="http://schemas.microsoft.com/office/drawing/2014/main" val="2388943801"/>
                  </a:ext>
                </a:extLst>
              </a:tr>
              <a:tr h="370840">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155082928"/>
                  </a:ext>
                </a:extLst>
              </a:tr>
              <a:tr h="370840">
                <a:tc>
                  <a:txBody>
                    <a:bodyPr/>
                    <a:lstStyle/>
                    <a:p>
                      <a:r>
                        <a:rPr lang="ru-RU" dirty="0"/>
                        <a:t>По-силни взаимоотношения между членовете на екипа, работещи присъствено и тези, които работят дистанционно.</a:t>
                      </a:r>
                    </a:p>
                    <a:p>
                      <a:endParaRPr lang="ru-RU" dirty="0"/>
                    </a:p>
                    <a:p>
                      <a:r>
                        <a:rPr lang="ru-RU" dirty="0"/>
                        <a:t>По-голямо доверие и приятелство в екипите.</a:t>
                      </a:r>
                      <a:endParaRPr lang="en-US" dirty="0"/>
                    </a:p>
                    <a:p>
                      <a:endParaRPr lang="en-GB" dirty="0"/>
                    </a:p>
                  </a:txBody>
                  <a:tcPr/>
                </a:tc>
                <a:tc>
                  <a:txBody>
                    <a:bodyPr/>
                    <a:lstStyle/>
                    <a:p>
                      <a:r>
                        <a:rPr lang="ru-RU" dirty="0"/>
                        <a:t>Улесената комуникация намалява грешките и забавянията.</a:t>
                      </a:r>
                    </a:p>
                    <a:p>
                      <a:endParaRPr lang="ru-RU" dirty="0"/>
                    </a:p>
                    <a:p>
                      <a:r>
                        <a:rPr lang="ru-RU" dirty="0"/>
                        <a:t>Екипите прекарват по-малко време в разрешаване на недоразумения.</a:t>
                      </a:r>
                      <a:endParaRPr lang="en-GB" dirty="0"/>
                    </a:p>
                  </a:txBody>
                  <a:tcPr/>
                </a:tc>
                <a:tc>
                  <a:txBody>
                    <a:bodyPr/>
                    <a:lstStyle/>
                    <a:p>
                      <a:r>
                        <a:rPr lang="ru-RU" dirty="0"/>
                        <a:t>Приобщаващите практики насърчават чувството за принадлежност.</a:t>
                      </a:r>
                    </a:p>
                    <a:p>
                      <a:endParaRPr lang="ru-RU" dirty="0"/>
                    </a:p>
                    <a:p>
                      <a:r>
                        <a:rPr lang="ru-RU" dirty="0"/>
                        <a:t>Намаляват се стресът и раздразнението, свързани с технически или социални бариери.</a:t>
                      </a:r>
                      <a:endParaRPr lang="en-GB" dirty="0"/>
                    </a:p>
                  </a:txBody>
                  <a:tcPr/>
                </a:tc>
                <a:tc>
                  <a:txBody>
                    <a:bodyPr/>
                    <a:lstStyle/>
                    <a:p>
                      <a:r>
                        <a:rPr lang="ru-RU" dirty="0"/>
                        <a:t>Равни възможности за участие, независимо от локацията.</a:t>
                      </a:r>
                    </a:p>
                    <a:p>
                      <a:endParaRPr lang="ru-RU" dirty="0"/>
                    </a:p>
                    <a:p>
                      <a:r>
                        <a:rPr lang="ru-RU" dirty="0"/>
                        <a:t>Отговаря на разнообразните нужди на служителите, насърчавайки справедливостта.</a:t>
                      </a:r>
                      <a:endParaRPr lang="en-GB" dirty="0"/>
                    </a:p>
                  </a:txBody>
                  <a:tcPr/>
                </a:tc>
                <a:extLst>
                  <a:ext uri="{0D108BD9-81ED-4DB2-BD59-A6C34878D82A}">
                    <a16:rowId xmlns:a16="http://schemas.microsoft.com/office/drawing/2014/main" val="1968060519"/>
                  </a:ext>
                </a:extLst>
              </a:tr>
            </a:tbl>
          </a:graphicData>
        </a:graphic>
      </p:graphicFrame>
      <p:pic>
        <p:nvPicPr>
          <p:cNvPr id="4" name="Gráfico 3" descr="Cuidados com preenchimento sólido">
            <a:extLst>
              <a:ext uri="{FF2B5EF4-FFF2-40B4-BE49-F238E27FC236}">
                <a16:creationId xmlns:a16="http://schemas.microsoft.com/office/drawing/2014/main" id="{9335837D-2C4F-8D03-C989-F1D648F81A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7664" y="2970134"/>
            <a:ext cx="914400" cy="914400"/>
          </a:xfrm>
          <a:prstGeom prst="rect">
            <a:avLst/>
          </a:prstGeom>
        </p:spPr>
      </p:pic>
      <p:pic>
        <p:nvPicPr>
          <p:cNvPr id="6" name="Gráfico 5" descr="Inteligência Artificial com preenchimento sólido">
            <a:extLst>
              <a:ext uri="{FF2B5EF4-FFF2-40B4-BE49-F238E27FC236}">
                <a16:creationId xmlns:a16="http://schemas.microsoft.com/office/drawing/2014/main" id="{CFADE332-852B-DA1C-7B5A-174A9A5178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19367" y="3035928"/>
            <a:ext cx="914400" cy="914400"/>
          </a:xfrm>
          <a:prstGeom prst="rect">
            <a:avLst/>
          </a:prstGeom>
        </p:spPr>
      </p:pic>
      <p:pic>
        <p:nvPicPr>
          <p:cNvPr id="9" name="Gráfico 8" descr="Dança com preenchimento sólido">
            <a:extLst>
              <a:ext uri="{FF2B5EF4-FFF2-40B4-BE49-F238E27FC236}">
                <a16:creationId xmlns:a16="http://schemas.microsoft.com/office/drawing/2014/main" id="{A5875DEC-3703-E1D0-671A-683670498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6439" y="3050211"/>
            <a:ext cx="914400" cy="914400"/>
          </a:xfrm>
          <a:prstGeom prst="rect">
            <a:avLst/>
          </a:prstGeom>
        </p:spPr>
      </p:pic>
      <p:pic>
        <p:nvPicPr>
          <p:cNvPr id="11" name="Gráfico 10" descr="Influenciador com preenchimento sólido">
            <a:extLst>
              <a:ext uri="{FF2B5EF4-FFF2-40B4-BE49-F238E27FC236}">
                <a16:creationId xmlns:a16="http://schemas.microsoft.com/office/drawing/2014/main" id="{963420A2-2412-7D80-11F7-B87AB35B5F9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9961" y="2970134"/>
            <a:ext cx="914400" cy="914400"/>
          </a:xfrm>
          <a:prstGeom prst="rect">
            <a:avLst/>
          </a:prstGeom>
        </p:spPr>
      </p:pic>
    </p:spTree>
    <p:extLst>
      <p:ext uri="{BB962C8B-B14F-4D97-AF65-F5344CB8AC3E}">
        <p14:creationId xmlns:p14="http://schemas.microsoft.com/office/powerpoint/2010/main" val="3426479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17D9D3F1-798F-1D04-9BE2-C97D7FE10B26}"/>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FD7C0269-F255-2545-967B-5448AA56851E}"/>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3FC2A083-53CD-F431-A911-68A81905D7B9}"/>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bg-BG" sz="2400" b="1" dirty="0">
                <a:solidFill>
                  <a:schemeClr val="accent6"/>
                </a:solidFill>
              </a:rPr>
              <a:t>Дейност</a:t>
            </a:r>
            <a:r>
              <a:rPr lang="en-US" sz="2400" b="1" dirty="0">
                <a:solidFill>
                  <a:schemeClr val="accent6"/>
                </a:solidFill>
              </a:rPr>
              <a:t> 2.2. </a:t>
            </a:r>
            <a:r>
              <a:rPr lang="bg-BG" sz="2400" b="1" dirty="0">
                <a:solidFill>
                  <a:schemeClr val="accent6"/>
                </a:solidFill>
              </a:rPr>
              <a:t>Симулация на хибридна среща</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19920883-B225-49B6-4550-9544034403C9}"/>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9909308B-9D27-36B0-C7E8-055625F9F948}"/>
              </a:ext>
            </a:extLst>
          </p:cNvPr>
          <p:cNvSpPr txBox="1"/>
          <p:nvPr/>
        </p:nvSpPr>
        <p:spPr>
          <a:xfrm>
            <a:off x="6543675" y="2607349"/>
            <a:ext cx="5400675" cy="4252791"/>
          </a:xfrm>
          <a:prstGeom prst="rect">
            <a:avLst/>
          </a:prstGeom>
          <a:noFill/>
          <a:ln>
            <a:noFill/>
          </a:ln>
        </p:spPr>
        <p:txBody>
          <a:bodyPr spcFirstLastPara="1" wrap="square" lIns="91425" tIns="45700" rIns="91425" bIns="45700" anchor="t" anchorCtr="0">
            <a:spAutoFit/>
          </a:bodyPr>
          <a:lstStyle/>
          <a:p>
            <a:pPr lvl="0">
              <a:lnSpc>
                <a:spcPct val="107000"/>
              </a:lnSpc>
            </a:pPr>
            <a:r>
              <a:rPr lang="bg-BG" sz="1800" b="1" dirty="0">
                <a:solidFill>
                  <a:srgbClr val="636A6F"/>
                </a:solidFill>
              </a:rPr>
              <a:t>След завършване на тази дейност ще можете да</a:t>
            </a:r>
            <a:r>
              <a:rPr lang="en-GB" sz="1800" b="1" dirty="0">
                <a:solidFill>
                  <a:srgbClr val="636A6F"/>
                </a:solidFill>
                <a:latin typeface="Arial"/>
                <a:ea typeface="Arial"/>
                <a:cs typeface="Arial"/>
                <a:sym typeface="Arial"/>
              </a:rPr>
              <a:t>:</a:t>
            </a:r>
            <a:endParaRPr dirty="0"/>
          </a:p>
          <a:p>
            <a:pPr marL="285750" lvl="0" indent="-285750">
              <a:lnSpc>
                <a:spcPct val="107000"/>
              </a:lnSpc>
              <a:spcBef>
                <a:spcPts val="800"/>
              </a:spcBef>
              <a:buClr>
                <a:schemeClr val="accent6"/>
              </a:buClr>
              <a:buSzPts val="1800"/>
              <a:buFont typeface="Arial"/>
              <a:buChar char="•"/>
            </a:pPr>
            <a:r>
              <a:rPr lang="bg-BG" sz="1800" i="1" dirty="0">
                <a:solidFill>
                  <a:srgbClr val="636A6F"/>
                </a:solidFill>
              </a:rPr>
              <a:t>Разпознавате </a:t>
            </a:r>
            <a:r>
              <a:rPr lang="ru-RU" sz="1800" i="1" dirty="0">
                <a:solidFill>
                  <a:srgbClr val="636A6F"/>
                </a:solidFill>
              </a:rPr>
              <a:t>ключовите компоненти на дигиталното благополучие и тяхното влияние върху производителността и удовлетвореността на служителите</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ru-RU" sz="1800" i="1" dirty="0">
                <a:solidFill>
                  <a:srgbClr val="636A6F"/>
                </a:solidFill>
              </a:rPr>
              <a:t>Идентифицирате предизвикателствата и възможностите за социално включване в хибридните модели на работа</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800" i="1" dirty="0">
                <a:solidFill>
                  <a:srgbClr val="636A6F"/>
                </a:solidFill>
                <a:latin typeface="Arial"/>
                <a:ea typeface="Arial"/>
                <a:cs typeface="Arial"/>
                <a:sym typeface="Arial"/>
              </a:rPr>
              <a:t>Прилагате </a:t>
            </a:r>
            <a:r>
              <a:rPr lang="ru-RU" sz="1800" i="1" dirty="0">
                <a:solidFill>
                  <a:srgbClr val="636A6F"/>
                </a:solidFill>
              </a:rPr>
              <a:t>техники за балансиране на използването на технологии с подходи, ориентирани към човека, с цел поддържане на социалните връзки</a:t>
            </a:r>
            <a:r>
              <a:rPr lang="en-US" sz="1800" i="1" dirty="0">
                <a:solidFill>
                  <a:srgbClr val="636A6F"/>
                </a:solidFill>
                <a:latin typeface="Arial"/>
                <a:ea typeface="Arial"/>
                <a:cs typeface="Arial"/>
                <a:sym typeface="Arial"/>
              </a:rPr>
              <a:t>.</a:t>
            </a:r>
            <a:endParaRPr lang="en-US" dirty="0"/>
          </a:p>
        </p:txBody>
      </p:sp>
      <p:sp>
        <p:nvSpPr>
          <p:cNvPr id="141" name="Google Shape;141;p8">
            <a:extLst>
              <a:ext uri="{FF2B5EF4-FFF2-40B4-BE49-F238E27FC236}">
                <a16:creationId xmlns:a16="http://schemas.microsoft.com/office/drawing/2014/main" id="{233C5275-0965-FE09-78DA-9F755124C351}"/>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се идентифицират често срещани комуникационни бариери и съвместно да се разработят стратегии за преодоляването им</a:t>
            </a:r>
            <a:r>
              <a:rPr lang="en-US" b="1" i="1" dirty="0">
                <a:solidFill>
                  <a:srgbClr val="868E93"/>
                </a:solidFill>
                <a:latin typeface="Open Sans Light"/>
                <a:ea typeface="Open Sans Light"/>
                <a:cs typeface="Open Sans Light"/>
                <a:sym typeface="Open Sans Light"/>
              </a:rPr>
              <a:t>.</a:t>
            </a:r>
            <a:endParaRPr lang="en-US" b="1" i="1" u="none" strike="noStrike" cap="none" dirty="0">
              <a:solidFill>
                <a:srgbClr val="868E93"/>
              </a:solidFill>
              <a:latin typeface="Open Sans Light"/>
              <a:ea typeface="Open Sans Light"/>
              <a:cs typeface="Open Sans Light"/>
              <a:sym typeface="Open Sans Light"/>
            </a:endParaRPr>
          </a:p>
        </p:txBody>
      </p:sp>
      <p:pic>
        <p:nvPicPr>
          <p:cNvPr id="142" name="Google Shape;142;p8">
            <a:extLst>
              <a:ext uri="{FF2B5EF4-FFF2-40B4-BE49-F238E27FC236}">
                <a16:creationId xmlns:a16="http://schemas.microsoft.com/office/drawing/2014/main" id="{234263A6-263F-FA70-14B1-68AF4ACD6664}"/>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34975B12-314B-C54C-56E2-57D07D10F685}"/>
              </a:ext>
            </a:extLst>
          </p:cNvPr>
          <p:cNvSpPr txBox="1"/>
          <p:nvPr/>
        </p:nvSpPr>
        <p:spPr>
          <a:xfrm>
            <a:off x="7676128" y="1815823"/>
            <a:ext cx="4026245" cy="487465"/>
          </a:xfrm>
          <a:prstGeom prst="rect">
            <a:avLst/>
          </a:prstGeom>
          <a:noFill/>
          <a:ln>
            <a:noFill/>
          </a:ln>
        </p:spPr>
        <p:txBody>
          <a:bodyPr spcFirstLastPara="1" wrap="square" lIns="91425" tIns="45700" rIns="91425" bIns="45700" anchor="t" anchorCtr="0">
            <a:spAutoFit/>
          </a:bodyPr>
          <a:lstStyle/>
          <a:p>
            <a:pPr>
              <a:lnSpc>
                <a:spcPct val="107000"/>
              </a:lnSpc>
            </a:pPr>
            <a:r>
              <a:rPr lang="bg-BG" sz="2400" b="1" dirty="0">
                <a:solidFill>
                  <a:srgbClr val="9868BD"/>
                </a:solidFill>
              </a:rPr>
              <a:t>Резултати от обучението</a:t>
            </a:r>
            <a:endParaRPr lang="bg-BG" sz="2400" b="1" dirty="0">
              <a:solidFill>
                <a:srgbClr val="636A6F"/>
              </a:solidFill>
            </a:endParaRPr>
          </a:p>
        </p:txBody>
      </p:sp>
    </p:spTree>
    <p:extLst>
      <p:ext uri="{BB962C8B-B14F-4D97-AF65-F5344CB8AC3E}">
        <p14:creationId xmlns:p14="http://schemas.microsoft.com/office/powerpoint/2010/main" val="136986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8BB0BEE4-E4D8-FA4C-7C09-7EBD03B75529}"/>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FB48EA34-49EC-4C24-07AB-DE4F37B14F1A}"/>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 – </a:t>
            </a:r>
            <a:r>
              <a:rPr lang="bg-BG" b="1" dirty="0">
                <a:solidFill>
                  <a:schemeClr val="accent6"/>
                </a:solidFill>
                <a:latin typeface="Arial"/>
                <a:ea typeface="Arial"/>
                <a:cs typeface="Arial"/>
                <a:sym typeface="Arial"/>
              </a:rPr>
              <a:t>Участвайте в ролевата игра</a:t>
            </a:r>
            <a:endParaRPr lang="en-US" b="1" dirty="0">
              <a:solidFill>
                <a:schemeClr val="accent6"/>
              </a:solidFill>
              <a:latin typeface="Arial"/>
              <a:ea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Спазвайте възложената Ви роля и допринесете за симулираната среща</a:t>
            </a:r>
            <a:r>
              <a:rPr lang="bg-BG" dirty="0">
                <a:solidFill>
                  <a:srgbClr val="868E93"/>
                </a:solidFill>
                <a:latin typeface="Arial"/>
                <a:cs typeface="Arial"/>
                <a:sym typeface="Arial"/>
              </a:rPr>
              <a:t>.</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Използвайте картата със сценария, за да насочите подхода си към представените предизвикателства</a:t>
            </a:r>
            <a:r>
              <a:rPr lang="bg-BG" dirty="0">
                <a:solidFill>
                  <a:srgbClr val="868E93"/>
                </a:solidFill>
                <a:latin typeface="Arial"/>
                <a:cs typeface="Arial"/>
                <a:sym typeface="Arial"/>
              </a:rPr>
              <a:t>.</a:t>
            </a:r>
          </a:p>
          <a:p>
            <a:pPr marL="0" indent="0">
              <a:spcBef>
                <a:spcPts val="0"/>
              </a:spcBef>
              <a:buClr>
                <a:srgbClr val="9869BD"/>
              </a:buClr>
              <a:buNone/>
            </a:pPr>
            <a:endParaRPr lang="en-US" dirty="0">
              <a:solidFill>
                <a:srgbClr val="868E93"/>
              </a:solidFill>
              <a:latin typeface="Arial"/>
              <a:cs typeface="Arial"/>
              <a:sym typeface="Arial"/>
            </a:endParaRPr>
          </a:p>
          <a:p>
            <a:pPr marL="0" indent="0">
              <a:spcBef>
                <a:spcPts val="0"/>
              </a:spcBef>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2 – </a:t>
            </a:r>
            <a:r>
              <a:rPr lang="bg-BG" b="1" dirty="0">
                <a:solidFill>
                  <a:schemeClr val="accent6"/>
                </a:solidFill>
                <a:latin typeface="Arial"/>
                <a:cs typeface="Arial"/>
                <a:sym typeface="Arial"/>
              </a:rPr>
              <a:t>Участвайте в груповата дискусия</a:t>
            </a:r>
            <a:endParaRPr lang="en-GB" b="1" dirty="0">
              <a:solidFill>
                <a:schemeClr val="accent6"/>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Споделете Вашите наблюдения по време на обсъждането.</a:t>
            </a:r>
          </a:p>
          <a:p>
            <a:pPr marL="0" indent="0">
              <a:spcBef>
                <a:spcPts val="0"/>
              </a:spcBef>
              <a:buClr>
                <a:srgbClr val="9869BD"/>
              </a:buClr>
              <a:buNone/>
            </a:pPr>
            <a:endParaRPr lang="en-US" dirty="0">
              <a:solidFill>
                <a:srgbClr val="868E93"/>
              </a:solidFill>
              <a:latin typeface="Arial"/>
              <a:cs typeface="Arial"/>
              <a:sym typeface="Arial"/>
            </a:endParaRPr>
          </a:p>
          <a:p>
            <a:pPr marL="0" indent="0">
              <a:spcBef>
                <a:spcPts val="0"/>
              </a:spcBef>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3 - </a:t>
            </a:r>
            <a:r>
              <a:rPr lang="bg-BG" b="1" dirty="0">
                <a:solidFill>
                  <a:schemeClr val="accent6"/>
                </a:solidFill>
                <a:latin typeface="Arial"/>
                <a:cs typeface="Arial"/>
                <a:sym typeface="Arial"/>
              </a:rPr>
              <a:t>Размислете и приложете</a:t>
            </a:r>
            <a:endParaRPr lang="en-GB" b="1" dirty="0">
              <a:solidFill>
                <a:schemeClr val="accent6"/>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Използвайте листа за обратна връзка, за да запишете своите изводи и стратегии.</a:t>
            </a:r>
            <a:endParaRPr lang="en-US" dirty="0">
              <a:solidFill>
                <a:srgbClr val="868E93"/>
              </a:solidFill>
              <a:latin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90962B46-1C48-39B4-0A7E-89C13F899FD7}"/>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4F435760-E01C-9A6F-EDF3-93BE34364B79}"/>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00h:40m</a:t>
            </a:r>
            <a:endParaRPr sz="1600" b="1" dirty="0">
              <a:solidFill>
                <a:schemeClr val="accent6"/>
              </a:solidFill>
              <a:latin typeface="Arial"/>
              <a:ea typeface="Arial"/>
              <a:cs typeface="Arial"/>
              <a:sym typeface="Arial"/>
            </a:endParaRPr>
          </a:p>
        </p:txBody>
      </p:sp>
      <p:sp>
        <p:nvSpPr>
          <p:cNvPr id="2" name="Google Shape;138;p8">
            <a:extLst>
              <a:ext uri="{FF2B5EF4-FFF2-40B4-BE49-F238E27FC236}">
                <a16:creationId xmlns:a16="http://schemas.microsoft.com/office/drawing/2014/main" id="{D3D4F60B-2175-F84E-A087-0DCA1F0AEB26}"/>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2.2. </a:t>
            </a:r>
            <a:r>
              <a:rPr lang="bg-BG" sz="2400" b="1" dirty="0">
                <a:solidFill>
                  <a:schemeClr val="accent6"/>
                </a:solidFill>
              </a:rPr>
              <a:t>Симулация на хибридна среща</a:t>
            </a:r>
            <a:endParaRPr sz="3600" dirty="0">
              <a:solidFill>
                <a:schemeClr val="accent5"/>
              </a:solidFill>
            </a:endParaRPr>
          </a:p>
        </p:txBody>
      </p:sp>
    </p:spTree>
    <p:extLst>
      <p:ext uri="{BB962C8B-B14F-4D97-AF65-F5344CB8AC3E}">
        <p14:creationId xmlns:p14="http://schemas.microsoft.com/office/powerpoint/2010/main" val="960430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4B4AA06-8ED9-A6C2-47CA-3E837BCF03EF}"/>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E6B00D01-C1C2-D8A4-FC5C-0994B3B1AE67}"/>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Ресурси</a:t>
            </a:r>
            <a:endParaRPr dirty="0">
              <a:solidFill>
                <a:schemeClr val="accent6"/>
              </a:solidFill>
            </a:endParaRPr>
          </a:p>
          <a:p>
            <a:pPr marL="228600" lvl="0" indent="-228600">
              <a:buClr>
                <a:srgbClr val="9869BD"/>
              </a:buClr>
            </a:pPr>
            <a:r>
              <a:rPr lang="ru-RU" dirty="0">
                <a:solidFill>
                  <a:srgbClr val="868E93"/>
                </a:solidFill>
                <a:latin typeface="Arial"/>
                <a:ea typeface="Arial"/>
                <a:cs typeface="Arial"/>
                <a:sym typeface="Arial"/>
              </a:rPr>
              <a:t>Работен лист 2, Карти със сценарии: Предизвикателства при хибридните срещи</a:t>
            </a:r>
            <a:endParaRPr lang="en-US" i="0" u="none" strike="noStrike" cap="none" dirty="0">
              <a:solidFill>
                <a:srgbClr val="868E93"/>
              </a:solidFill>
              <a:latin typeface="Arial"/>
              <a:ea typeface="Arial"/>
              <a:cs typeface="Arial"/>
              <a:sym typeface="Arial"/>
            </a:endParaRPr>
          </a:p>
          <a:p>
            <a:pPr marL="228600" lvl="0" indent="-228600">
              <a:buClr>
                <a:srgbClr val="9869BD"/>
              </a:buClr>
            </a:pPr>
            <a:r>
              <a:rPr lang="ru-RU" dirty="0">
                <a:solidFill>
                  <a:srgbClr val="868E93"/>
                </a:solidFill>
                <a:latin typeface="Arial"/>
                <a:ea typeface="Arial"/>
                <a:cs typeface="Arial"/>
                <a:sym typeface="Arial"/>
              </a:rPr>
              <a:t>Работен лист 3, Лист за обратна връзка и размисли за хибридна среща</a:t>
            </a:r>
            <a:endParaRPr lang="en-US" i="0" u="none" strike="noStrike" cap="none"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Флипчарт</a:t>
            </a:r>
            <a:r>
              <a:rPr lang="en-US" i="0" u="none" strike="noStrike" cap="none" dirty="0">
                <a:solidFill>
                  <a:srgbClr val="868E93"/>
                </a:solidFill>
                <a:latin typeface="Arial"/>
                <a:ea typeface="Arial"/>
                <a:cs typeface="Arial"/>
                <a:sym typeface="Arial"/>
              </a:rPr>
              <a:t>/</a:t>
            </a:r>
            <a:r>
              <a:rPr lang="bg-BG" i="0" u="none" strike="noStrike" cap="none" dirty="0">
                <a:solidFill>
                  <a:srgbClr val="868E93"/>
                </a:solidFill>
                <a:latin typeface="Arial"/>
                <a:ea typeface="Arial"/>
                <a:cs typeface="Arial"/>
                <a:sym typeface="Arial"/>
              </a:rPr>
              <a:t>Бяла дъска</a:t>
            </a:r>
            <a:endParaRPr lang="en-US" i="0" u="none" strike="noStrike" cap="none" dirty="0">
              <a:solidFill>
                <a:srgbClr val="868E93"/>
              </a:solidFill>
              <a:latin typeface="Arial"/>
              <a:ea typeface="Arial"/>
              <a:cs typeface="Arial"/>
              <a:sym typeface="Arial"/>
            </a:endParaRPr>
          </a:p>
          <a:p>
            <a:pPr marL="228600" lvl="0" indent="-228600">
              <a:buClr>
                <a:srgbClr val="9869BD"/>
              </a:buClr>
            </a:pPr>
            <a:r>
              <a:rPr lang="bg-BG" dirty="0">
                <a:solidFill>
                  <a:srgbClr val="868E93"/>
                </a:solidFill>
                <a:latin typeface="Arial"/>
                <a:ea typeface="Arial"/>
                <a:cs typeface="Arial"/>
                <a:sym typeface="Arial"/>
              </a:rPr>
              <a:t>Канцеларски материали</a:t>
            </a:r>
            <a:r>
              <a:rPr lang="en-US" i="0" u="none" strike="noStrike" cap="none" dirty="0">
                <a:solidFill>
                  <a:srgbClr val="868E93"/>
                </a:solidFill>
                <a:latin typeface="Arial"/>
                <a:ea typeface="Arial"/>
                <a:cs typeface="Arial"/>
                <a:sym typeface="Arial"/>
              </a:rPr>
              <a:t> (</a:t>
            </a:r>
            <a:r>
              <a:rPr lang="bg-BG" dirty="0">
                <a:solidFill>
                  <a:srgbClr val="868E93"/>
                </a:solidFill>
                <a:latin typeface="Arial"/>
                <a:ea typeface="Arial"/>
                <a:cs typeface="Arial"/>
                <a:sym typeface="Arial"/>
              </a:rPr>
              <a:t>Химикали</a:t>
            </a:r>
            <a:r>
              <a:rPr lang="en-US" i="0" u="none" strike="noStrike" cap="none" dirty="0">
                <a:solidFill>
                  <a:srgbClr val="868E93"/>
                </a:solidFill>
                <a:latin typeface="Arial"/>
                <a:ea typeface="Arial"/>
                <a:cs typeface="Arial"/>
                <a:sym typeface="Arial"/>
              </a:rPr>
              <a:t>, </a:t>
            </a:r>
            <a:r>
              <a:rPr lang="bg-BG" i="0" u="none" strike="noStrike" cap="none" dirty="0">
                <a:solidFill>
                  <a:srgbClr val="868E93"/>
                </a:solidFill>
                <a:latin typeface="Arial"/>
                <a:ea typeface="Arial"/>
                <a:cs typeface="Arial"/>
                <a:sym typeface="Arial"/>
              </a:rPr>
              <a:t>маркери</a:t>
            </a:r>
            <a:r>
              <a:rPr lang="en-US" i="0" u="none" strike="noStrike" cap="none" dirty="0">
                <a:solidFill>
                  <a:srgbClr val="868E93"/>
                </a:solidFill>
                <a:latin typeface="Arial"/>
                <a:ea typeface="Arial"/>
                <a:cs typeface="Arial"/>
                <a:sym typeface="Arial"/>
              </a:rPr>
              <a:t> </a:t>
            </a:r>
            <a:r>
              <a:rPr lang="bg-BG" i="0" u="none" strike="noStrike" cap="none" dirty="0">
                <a:solidFill>
                  <a:srgbClr val="868E93"/>
                </a:solidFill>
                <a:latin typeface="Arial"/>
                <a:ea typeface="Arial"/>
                <a:cs typeface="Arial"/>
                <a:sym typeface="Arial"/>
              </a:rPr>
              <a:t>и хартия за водене на бележки</a:t>
            </a:r>
            <a:r>
              <a:rPr lang="en-US" i="0" u="none" strike="noStrike" cap="none" dirty="0">
                <a:solidFill>
                  <a:srgbClr val="868E93"/>
                </a:solidFill>
                <a:latin typeface="Arial"/>
                <a:ea typeface="Arial"/>
                <a:cs typeface="Arial"/>
                <a:sym typeface="Arial"/>
              </a:rPr>
              <a:t>)</a:t>
            </a: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205" name="Google Shape;205;g30fd5a3148a_2_39">
            <a:extLst>
              <a:ext uri="{FF2B5EF4-FFF2-40B4-BE49-F238E27FC236}">
                <a16:creationId xmlns:a16="http://schemas.microsoft.com/office/drawing/2014/main" id="{2DE5A5FD-AEF9-CE7C-A885-2C99DBDD97C0}"/>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bg-BG" b="1" dirty="0">
                <a:solidFill>
                  <a:schemeClr val="accent6"/>
                </a:solidFill>
                <a:latin typeface="Arial"/>
                <a:ea typeface="Arial"/>
                <a:cs typeface="Arial"/>
                <a:sym typeface="Arial"/>
              </a:rPr>
              <a:t>Научете повече</a:t>
            </a:r>
            <a:r>
              <a:rPr lang="en-GB" b="1" dirty="0">
                <a:solidFill>
                  <a:schemeClr val="accent6"/>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Hybrid Communication as a Prospect for </a:t>
            </a:r>
            <a:r>
              <a:rPr lang="en-US" i="0" u="none" strike="noStrike" cap="none" dirty="0" err="1">
                <a:solidFill>
                  <a:srgbClr val="868E93"/>
                </a:solidFill>
                <a:latin typeface="Arial"/>
                <a:ea typeface="Arial"/>
                <a:cs typeface="Arial"/>
                <a:sym typeface="Arial"/>
              </a:rPr>
              <a:t>Organisation</a:t>
            </a:r>
            <a:r>
              <a:rPr lang="en-US" i="0" u="none" strike="noStrike" cap="none" dirty="0">
                <a:solidFill>
                  <a:srgbClr val="868E93"/>
                </a:solidFill>
                <a:latin typeface="Arial"/>
                <a:ea typeface="Arial"/>
                <a:cs typeface="Arial"/>
                <a:sym typeface="Arial"/>
              </a:rPr>
              <a:t> Development. Review of Applied Socio-Economic Research. </a:t>
            </a:r>
            <a:r>
              <a:rPr lang="en-US" i="0" u="none" strike="noStrike" cap="none" dirty="0">
                <a:solidFill>
                  <a:srgbClr val="868E93"/>
                </a:solidFill>
                <a:latin typeface="Arial"/>
                <a:ea typeface="Arial"/>
                <a:cs typeface="Arial"/>
                <a:sym typeface="Arial"/>
                <a:hlinkClick r:id="rId3"/>
              </a:rPr>
              <a:t>https://doi.org/10.54609/reaser.v25i1.286</a:t>
            </a:r>
            <a:r>
              <a:rPr lang="en-US" i="0" u="none" strike="noStrike" cap="none" dirty="0">
                <a:solidFill>
                  <a:srgbClr val="868E93"/>
                </a:solidFill>
                <a:latin typeface="Arial"/>
                <a:ea typeface="Arial"/>
                <a:cs typeface="Arial"/>
                <a:sym typeface="Arial"/>
              </a:rPr>
              <a:t>.</a:t>
            </a:r>
            <a:endParaRPr lang="en-US" dirty="0">
              <a:solidFill>
                <a:srgbClr val="868E93"/>
              </a:solidFill>
              <a:latin typeface="Arial"/>
              <a:ea typeface="Arial"/>
              <a:cs typeface="Arial"/>
              <a:sym typeface="Arial"/>
            </a:endParaRPr>
          </a:p>
          <a:p>
            <a:pPr marL="285750" indent="-285750">
              <a:buClr>
                <a:srgbClr val="868E93"/>
              </a:buClr>
            </a:pPr>
            <a:r>
              <a:rPr lang="en-US" i="0" u="none" strike="noStrike" cap="none" dirty="0" err="1">
                <a:solidFill>
                  <a:srgbClr val="868E93"/>
                </a:solidFill>
                <a:latin typeface="Arial"/>
                <a:ea typeface="Arial"/>
                <a:cs typeface="Arial"/>
                <a:sym typeface="Arial"/>
              </a:rPr>
              <a:t>Harunavamwe</a:t>
            </a:r>
            <a:r>
              <a:rPr lang="en-US" i="0" u="none" strike="noStrike" cap="none" dirty="0">
                <a:solidFill>
                  <a:srgbClr val="868E93"/>
                </a:solidFill>
                <a:latin typeface="Arial"/>
                <a:ea typeface="Arial"/>
                <a:cs typeface="Arial"/>
                <a:sym typeface="Arial"/>
              </a:rPr>
              <a:t>, M., &amp; </a:t>
            </a:r>
            <a:r>
              <a:rPr lang="en-US" i="0" u="none" strike="noStrike" cap="none" dirty="0" err="1">
                <a:solidFill>
                  <a:srgbClr val="868E93"/>
                </a:solidFill>
                <a:latin typeface="Arial"/>
                <a:ea typeface="Arial"/>
                <a:cs typeface="Arial"/>
                <a:sym typeface="Arial"/>
              </a:rPr>
              <a:t>Kanengoni</a:t>
            </a:r>
            <a:r>
              <a:rPr lang="en-US" i="0" u="none" strike="noStrike" cap="none" dirty="0">
                <a:solidFill>
                  <a:srgbClr val="868E93"/>
                </a:solidFill>
                <a:latin typeface="Arial"/>
                <a:ea typeface="Arial"/>
                <a:cs typeface="Arial"/>
                <a:sym typeface="Arial"/>
              </a:rPr>
              <a:t>, H. (2023). Hybrid and virtual work settings; the interaction between technostress, perceived </a:t>
            </a:r>
            <a:r>
              <a:rPr lang="en-US" i="0" u="none" strike="noStrike" cap="none" dirty="0" err="1">
                <a:solidFill>
                  <a:srgbClr val="868E93"/>
                </a:solidFill>
                <a:latin typeface="Arial"/>
                <a:ea typeface="Arial"/>
                <a:cs typeface="Arial"/>
                <a:sym typeface="Arial"/>
              </a:rPr>
              <a:t>organisational</a:t>
            </a:r>
            <a:r>
              <a:rPr lang="en-US" i="0" u="none" strike="noStrike" cap="none" dirty="0">
                <a:solidFill>
                  <a:srgbClr val="868E93"/>
                </a:solidFill>
                <a:latin typeface="Arial"/>
                <a:ea typeface="Arial"/>
                <a:cs typeface="Arial"/>
                <a:sym typeface="Arial"/>
              </a:rPr>
              <a:t> support, work-family conflict and the impact on work engagement. African Journal of Economic and Management Studies. </a:t>
            </a:r>
            <a:r>
              <a:rPr lang="en-US" i="0" u="none" strike="noStrike" cap="none" dirty="0">
                <a:solidFill>
                  <a:srgbClr val="868E93"/>
                </a:solidFill>
                <a:latin typeface="Arial"/>
                <a:ea typeface="Arial"/>
                <a:cs typeface="Arial"/>
                <a:sym typeface="Arial"/>
                <a:hlinkClick r:id="rId4"/>
              </a:rPr>
              <a:t>https://doi.org/10.1108/ajems-07-2022-0306</a:t>
            </a:r>
            <a:r>
              <a:rPr lang="en-US" i="0" u="none" strike="noStrike" cap="none" dirty="0">
                <a:solidFill>
                  <a:srgbClr val="868E93"/>
                </a:solidFill>
                <a:latin typeface="Arial"/>
                <a:ea typeface="Arial"/>
                <a:cs typeface="Arial"/>
                <a:sym typeface="Arial"/>
              </a:rPr>
              <a:t> </a:t>
            </a: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2" name="Google Shape;138;p8">
            <a:extLst>
              <a:ext uri="{FF2B5EF4-FFF2-40B4-BE49-F238E27FC236}">
                <a16:creationId xmlns:a16="http://schemas.microsoft.com/office/drawing/2014/main" id="{F76F13BB-8EC5-355C-56F5-357B027404D4}"/>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2.2. </a:t>
            </a:r>
            <a:r>
              <a:rPr lang="bg-BG" sz="2400" b="1" dirty="0">
                <a:solidFill>
                  <a:schemeClr val="accent6"/>
                </a:solidFill>
              </a:rPr>
              <a:t>Симулация на хибридна среща</a:t>
            </a:r>
            <a:endParaRPr sz="3600" dirty="0">
              <a:solidFill>
                <a:schemeClr val="accent5"/>
              </a:solidFill>
            </a:endParaRPr>
          </a:p>
        </p:txBody>
      </p:sp>
    </p:spTree>
    <p:extLst>
      <p:ext uri="{BB962C8B-B14F-4D97-AF65-F5344CB8AC3E}">
        <p14:creationId xmlns:p14="http://schemas.microsoft.com/office/powerpoint/2010/main" val="547093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C53E4F6E-E584-4541-5678-0559965553F3}"/>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632F27BE-5572-A38E-812B-0A8C1B7F4160}"/>
              </a:ext>
            </a:extLst>
          </p:cNvPr>
          <p:cNvSpPr txBox="1"/>
          <p:nvPr/>
        </p:nvSpPr>
        <p:spPr>
          <a:xfrm>
            <a:off x="4890343" y="2848993"/>
            <a:ext cx="6033295" cy="1600197"/>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3600" dirty="0">
                <a:solidFill>
                  <a:schemeClr val="accent5"/>
                </a:solidFill>
              </a:rPr>
              <a:t>Тема</a:t>
            </a:r>
            <a:r>
              <a:rPr lang="en-GB" sz="3600" dirty="0">
                <a:solidFill>
                  <a:schemeClr val="accent5"/>
                </a:solidFill>
              </a:rPr>
              <a:t> 3</a:t>
            </a:r>
            <a:br>
              <a:rPr lang="en-GB" sz="3600" dirty="0">
                <a:solidFill>
                  <a:schemeClr val="accent5"/>
                </a:solidFill>
                <a:latin typeface="Arial"/>
                <a:ea typeface="Arial"/>
                <a:cs typeface="Arial"/>
                <a:sym typeface="Arial"/>
              </a:rPr>
            </a:br>
            <a:r>
              <a:rPr lang="bg-BG" sz="3600" b="1" dirty="0">
                <a:solidFill>
                  <a:schemeClr val="accent5"/>
                </a:solidFill>
              </a:rPr>
              <a:t>Техники за приобщаваща комуникация</a:t>
            </a:r>
            <a:endParaRPr lang="en-GB" sz="3600" b="1"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endParaRPr dirty="0"/>
          </a:p>
        </p:txBody>
      </p:sp>
      <p:pic>
        <p:nvPicPr>
          <p:cNvPr id="125" name="Google Shape;125;p3" descr="A logo with a black background&#10;&#10;Description automatically generated">
            <a:extLst>
              <a:ext uri="{FF2B5EF4-FFF2-40B4-BE49-F238E27FC236}">
                <a16:creationId xmlns:a16="http://schemas.microsoft.com/office/drawing/2014/main" id="{5CE8FFE6-48DE-9344-027C-06182E117004}"/>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360509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6ABBAC95-E9AF-1907-E006-EDDBE2462554}"/>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50B3DEDD-C07B-59F3-4ED7-6F9F1F856A10}"/>
              </a:ext>
            </a:extLst>
          </p:cNvPr>
          <p:cNvSpPr txBox="1"/>
          <p:nvPr/>
        </p:nvSpPr>
        <p:spPr>
          <a:xfrm>
            <a:off x="4890344" y="2848993"/>
            <a:ext cx="5084762" cy="1600197"/>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3600" dirty="0">
                <a:solidFill>
                  <a:schemeClr val="accent5"/>
                </a:solidFill>
              </a:rPr>
              <a:t>Тема</a:t>
            </a:r>
            <a:r>
              <a:rPr lang="en-GB" sz="3600" dirty="0">
                <a:solidFill>
                  <a:schemeClr val="accent5"/>
                </a:solidFill>
              </a:rPr>
              <a:t> 1</a:t>
            </a:r>
            <a:br>
              <a:rPr lang="en-GB" sz="3600" dirty="0">
                <a:solidFill>
                  <a:schemeClr val="accent5"/>
                </a:solidFill>
                <a:latin typeface="Arial"/>
                <a:ea typeface="Arial"/>
                <a:cs typeface="Arial"/>
                <a:sym typeface="Arial"/>
              </a:rPr>
            </a:br>
            <a:r>
              <a:rPr lang="bg-BG" sz="3600" b="1" dirty="0">
                <a:solidFill>
                  <a:schemeClr val="accent5"/>
                </a:solidFill>
              </a:rPr>
              <a:t>Дигитално благополучие и приобщаване</a:t>
            </a:r>
            <a:endParaRPr lang="en-GB" sz="3600" b="1"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endParaRPr dirty="0"/>
          </a:p>
        </p:txBody>
      </p:sp>
      <p:pic>
        <p:nvPicPr>
          <p:cNvPr id="125" name="Google Shape;125;p3" descr="A logo with a black background&#10;&#10;Description automatically generated">
            <a:extLst>
              <a:ext uri="{FF2B5EF4-FFF2-40B4-BE49-F238E27FC236}">
                <a16:creationId xmlns:a16="http://schemas.microsoft.com/office/drawing/2014/main" id="{A39A02F7-EAF3-DD58-E1E0-62CE2E0E6C97}"/>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134452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E9D5C10-CC8A-C4CE-C296-0D851AC61157}"/>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36417ED6-584D-D2FD-35D0-BF262D307140}"/>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3: </a:t>
            </a:r>
            <a:r>
              <a:rPr lang="bg-BG" sz="2600" dirty="0">
                <a:solidFill>
                  <a:schemeClr val="accent5"/>
                </a:solidFill>
              </a:rPr>
              <a:t>Техники за приобщаваща комуникация</a:t>
            </a:r>
            <a:endParaRPr lang="en-GB" sz="2600"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rPr>
              <a:t>3</a:t>
            </a:r>
            <a:r>
              <a:rPr lang="en-US" sz="2600" dirty="0">
                <a:solidFill>
                  <a:srgbClr val="636A6F"/>
                </a:solidFill>
                <a:latin typeface="Arial"/>
                <a:ea typeface="Arial"/>
                <a:cs typeface="Arial"/>
                <a:sym typeface="Arial"/>
              </a:rPr>
              <a:t>.1. </a:t>
            </a:r>
            <a:r>
              <a:rPr lang="ru-RU" sz="2600" dirty="0">
                <a:solidFill>
                  <a:srgbClr val="636A6F"/>
                </a:solidFill>
                <a:latin typeface="Arial"/>
                <a:ea typeface="Arial"/>
                <a:cs typeface="Arial"/>
                <a:sym typeface="Arial"/>
              </a:rPr>
              <a:t>Разработване на техники за приобщаваща комуникация</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F995A806-78A7-32EF-15E2-582F3AA6D1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3" name="Diagrama 2">
            <a:extLst>
              <a:ext uri="{FF2B5EF4-FFF2-40B4-BE49-F238E27FC236}">
                <a16:creationId xmlns:a16="http://schemas.microsoft.com/office/drawing/2014/main" id="{64442371-9439-C6E6-F91A-F73034779AED}"/>
              </a:ext>
            </a:extLst>
          </p:cNvPr>
          <p:cNvGraphicFramePr/>
          <p:nvPr>
            <p:extLst>
              <p:ext uri="{D42A27DB-BD31-4B8C-83A1-F6EECF244321}">
                <p14:modId xmlns:p14="http://schemas.microsoft.com/office/powerpoint/2010/main" val="4208893219"/>
              </p:ext>
            </p:extLst>
          </p:nvPr>
        </p:nvGraphicFramePr>
        <p:xfrm>
          <a:off x="2031999" y="404280"/>
          <a:ext cx="9491407" cy="6068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2472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1502413-A9B7-9074-EF76-814E146A2F1C}"/>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42684BCC-060E-F777-AE21-DE9DB3C4B0CD}"/>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3: </a:t>
            </a:r>
            <a:r>
              <a:rPr lang="bg-BG" sz="2600" dirty="0">
                <a:solidFill>
                  <a:schemeClr val="accent5"/>
                </a:solidFill>
              </a:rPr>
              <a:t>Техники за приобщаваща комуникация</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3.1. </a:t>
            </a:r>
            <a:r>
              <a:rPr lang="ru-RU" sz="2600" dirty="0">
                <a:solidFill>
                  <a:srgbClr val="636A6F"/>
                </a:solidFill>
              </a:rPr>
              <a:t>Разработване на техники за приобщаваща комуникация</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9CC6E436-6D6B-C2A8-DCD2-FA8ED28C71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6" name="Tabela 5">
            <a:extLst>
              <a:ext uri="{FF2B5EF4-FFF2-40B4-BE49-F238E27FC236}">
                <a16:creationId xmlns:a16="http://schemas.microsoft.com/office/drawing/2014/main" id="{6C154355-6AA2-5A4B-BC74-817C6A421FB3}"/>
              </a:ext>
            </a:extLst>
          </p:cNvPr>
          <p:cNvGraphicFramePr>
            <a:graphicFrameLocks noGrp="1"/>
          </p:cNvGraphicFramePr>
          <p:nvPr>
            <p:extLst>
              <p:ext uri="{D42A27DB-BD31-4B8C-83A1-F6EECF244321}">
                <p14:modId xmlns:p14="http://schemas.microsoft.com/office/powerpoint/2010/main" val="820908396"/>
              </p:ext>
            </p:extLst>
          </p:nvPr>
        </p:nvGraphicFramePr>
        <p:xfrm>
          <a:off x="2326966" y="1491226"/>
          <a:ext cx="8128000" cy="4485640"/>
        </p:xfrm>
        <a:graphic>
          <a:graphicData uri="http://schemas.openxmlformats.org/drawingml/2006/table">
            <a:tbl>
              <a:tblPr firstRow="1" bandRow="1">
                <a:tableStyleId>{BDBED569-4797-4DF1-A0F4-6AAB3CD982D8}</a:tableStyleId>
              </a:tblPr>
              <a:tblGrid>
                <a:gridCol w="1625600">
                  <a:extLst>
                    <a:ext uri="{9D8B030D-6E8A-4147-A177-3AD203B41FA5}">
                      <a16:colId xmlns:a16="http://schemas.microsoft.com/office/drawing/2014/main" val="4145533753"/>
                    </a:ext>
                  </a:extLst>
                </a:gridCol>
                <a:gridCol w="1625600">
                  <a:extLst>
                    <a:ext uri="{9D8B030D-6E8A-4147-A177-3AD203B41FA5}">
                      <a16:colId xmlns:a16="http://schemas.microsoft.com/office/drawing/2014/main" val="3035056485"/>
                    </a:ext>
                  </a:extLst>
                </a:gridCol>
                <a:gridCol w="1625600">
                  <a:extLst>
                    <a:ext uri="{9D8B030D-6E8A-4147-A177-3AD203B41FA5}">
                      <a16:colId xmlns:a16="http://schemas.microsoft.com/office/drawing/2014/main" val="2368799437"/>
                    </a:ext>
                  </a:extLst>
                </a:gridCol>
                <a:gridCol w="1625600">
                  <a:extLst>
                    <a:ext uri="{9D8B030D-6E8A-4147-A177-3AD203B41FA5}">
                      <a16:colId xmlns:a16="http://schemas.microsoft.com/office/drawing/2014/main" val="1217560299"/>
                    </a:ext>
                  </a:extLst>
                </a:gridCol>
                <a:gridCol w="1625600">
                  <a:extLst>
                    <a:ext uri="{9D8B030D-6E8A-4147-A177-3AD203B41FA5}">
                      <a16:colId xmlns:a16="http://schemas.microsoft.com/office/drawing/2014/main" val="1751419575"/>
                    </a:ext>
                  </a:extLst>
                </a:gridCol>
              </a:tblGrid>
              <a:tr h="370840">
                <a:tc gridSpan="5">
                  <a:txBody>
                    <a:bodyPr/>
                    <a:lstStyle/>
                    <a:p>
                      <a:pPr algn="ctr"/>
                      <a:r>
                        <a:rPr lang="ru-RU" b="1" dirty="0"/>
                        <a:t>Техники за приобщаваща комуникация в хибридни срещи</a:t>
                      </a:r>
                      <a:endParaRPr lang="en-GB" b="1"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523706515"/>
                  </a:ext>
                </a:extLst>
              </a:tr>
              <a:tr h="370840">
                <a:tc>
                  <a:txBody>
                    <a:bodyPr/>
                    <a:lstStyle/>
                    <a:p>
                      <a:r>
                        <a:rPr lang="bg-BG" b="1" dirty="0"/>
                        <a:t>Подготовка</a:t>
                      </a:r>
                      <a:endParaRPr lang="en-GB" b="1" dirty="0"/>
                    </a:p>
                  </a:txBody>
                  <a:tcPr>
                    <a:solidFill>
                      <a:srgbClr val="A02B93">
                        <a:alpha val="20000"/>
                      </a:srgbClr>
                    </a:solidFill>
                  </a:tcPr>
                </a:tc>
                <a:tc>
                  <a:txBody>
                    <a:bodyPr/>
                    <a:lstStyle/>
                    <a:p>
                      <a:r>
                        <a:rPr lang="bg-BG" b="1" dirty="0"/>
                        <a:t>Ангажираност</a:t>
                      </a:r>
                      <a:endParaRPr lang="en-GB" b="1" dirty="0"/>
                    </a:p>
                  </a:txBody>
                  <a:tcPr/>
                </a:tc>
                <a:tc>
                  <a:txBody>
                    <a:bodyPr/>
                    <a:lstStyle/>
                    <a:p>
                      <a:r>
                        <a:rPr lang="bg-BG" b="1" dirty="0"/>
                        <a:t>Видимост и участие</a:t>
                      </a:r>
                      <a:endParaRPr lang="en-GB" b="1" dirty="0"/>
                    </a:p>
                  </a:txBody>
                  <a:tcPr/>
                </a:tc>
                <a:tc>
                  <a:txBody>
                    <a:bodyPr/>
                    <a:lstStyle/>
                    <a:p>
                      <a:r>
                        <a:rPr lang="bg-BG" b="1" dirty="0"/>
                        <a:t>Равнопоставе</a:t>
                      </a:r>
                    </a:p>
                    <a:p>
                      <a:r>
                        <a:rPr lang="bg-BG" b="1" dirty="0"/>
                        <a:t>ност</a:t>
                      </a:r>
                      <a:endParaRPr lang="en-GB" b="1" dirty="0"/>
                    </a:p>
                  </a:txBody>
                  <a:tcPr/>
                </a:tc>
                <a:tc>
                  <a:txBody>
                    <a:bodyPr/>
                    <a:lstStyle/>
                    <a:p>
                      <a:r>
                        <a:rPr lang="bg-BG" b="1" dirty="0"/>
                        <a:t>Модерация</a:t>
                      </a:r>
                      <a:endParaRPr lang="en-GB" b="1" dirty="0"/>
                    </a:p>
                  </a:txBody>
                  <a:tcPr/>
                </a:tc>
                <a:extLst>
                  <a:ext uri="{0D108BD9-81ED-4DB2-BD59-A6C34878D82A}">
                    <a16:rowId xmlns:a16="http://schemas.microsoft.com/office/drawing/2014/main" val="3650170449"/>
                  </a:ext>
                </a:extLst>
              </a:tr>
              <a:tr h="370840">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60195798"/>
                  </a:ext>
                </a:extLst>
              </a:tr>
              <a:tr h="370840">
                <a:tc>
                  <a:txBody>
                    <a:bodyPr/>
                    <a:lstStyle/>
                    <a:p>
                      <a:r>
                        <a:rPr lang="ru-RU" dirty="0"/>
                        <a:t>Споделете материалите предварително, за да имате еднакво време за подготовка</a:t>
                      </a:r>
                      <a:endParaRPr lang="en-GB" dirty="0"/>
                    </a:p>
                  </a:txBody>
                  <a:tcPr/>
                </a:tc>
                <a:tc>
                  <a:txBody>
                    <a:bodyPr/>
                    <a:lstStyle/>
                    <a:p>
                      <a:r>
                        <a:rPr lang="ru-RU" dirty="0"/>
                        <a:t>Използвайте инструменти като анкети, </a:t>
                      </a:r>
                      <a:r>
                        <a:rPr lang="bg-BG" dirty="0"/>
                        <a:t>упражнения</a:t>
                      </a:r>
                      <a:r>
                        <a:rPr lang="ru-RU" dirty="0"/>
                        <a:t> за разчупване на леда и виртуални бели дъски, за да постигнете  взаимодействиемежду хората</a:t>
                      </a:r>
                      <a:endParaRPr lang="en-GB" dirty="0"/>
                    </a:p>
                  </a:txBody>
                  <a:tcPr>
                    <a:solidFill>
                      <a:srgbClr val="A02B93">
                        <a:alpha val="20000"/>
                      </a:srgbClr>
                    </a:solidFill>
                  </a:tcPr>
                </a:tc>
                <a:tc>
                  <a:txBody>
                    <a:bodyPr/>
                    <a:lstStyle/>
                    <a:p>
                      <a:r>
                        <a:rPr lang="ru-RU" dirty="0"/>
                        <a:t>Помолете всички участници да  включат камерите си, да говорят ясно и използвайте модератор за ефективно управление на приноса на всеки</a:t>
                      </a:r>
                      <a:endParaRPr lang="en-GB" dirty="0"/>
                    </a:p>
                  </a:txBody>
                  <a:tcPr/>
                </a:tc>
                <a:tc>
                  <a:txBody>
                    <a:bodyPr/>
                    <a:lstStyle/>
                    <a:p>
                      <a:r>
                        <a:rPr lang="ru-RU" dirty="0"/>
                        <a:t>Назначете „приятели“ на отдалечените участници, за да сте сигурни, че ще бъдат включени в дискусиите</a:t>
                      </a:r>
                      <a:endParaRPr lang="en-GB" dirty="0"/>
                    </a:p>
                  </a:txBody>
                  <a:tcPr/>
                </a:tc>
                <a:tc>
                  <a:txBody>
                    <a:bodyPr/>
                    <a:lstStyle/>
                    <a:p>
                      <a:r>
                        <a:rPr lang="ru-RU" dirty="0"/>
                        <a:t>Модераторът на срещата помага на отдалечените участници при технически трудности, акцентира върху техните въпроси и подсигурява структуриран принос</a:t>
                      </a:r>
                      <a:endParaRPr lang="en-GB" dirty="0"/>
                    </a:p>
                  </a:txBody>
                  <a:tcPr/>
                </a:tc>
                <a:extLst>
                  <a:ext uri="{0D108BD9-81ED-4DB2-BD59-A6C34878D82A}">
                    <a16:rowId xmlns:a16="http://schemas.microsoft.com/office/drawing/2014/main" val="1901103482"/>
                  </a:ext>
                </a:extLst>
              </a:tr>
            </a:tbl>
          </a:graphicData>
        </a:graphic>
      </p:graphicFrame>
      <p:pic>
        <p:nvPicPr>
          <p:cNvPr id="11" name="Gráfico 10" descr="Procurar em pasta com preenchimento sólido">
            <a:extLst>
              <a:ext uri="{FF2B5EF4-FFF2-40B4-BE49-F238E27FC236}">
                <a16:creationId xmlns:a16="http://schemas.microsoft.com/office/drawing/2014/main" id="{19295516-35DC-3F3E-A006-778F9C931D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8284" y="2514600"/>
            <a:ext cx="914400" cy="914400"/>
          </a:xfrm>
          <a:prstGeom prst="rect">
            <a:avLst/>
          </a:prstGeom>
        </p:spPr>
      </p:pic>
      <p:pic>
        <p:nvPicPr>
          <p:cNvPr id="15" name="Gráfico 14" descr="Seta circular com preenchimento sólido">
            <a:extLst>
              <a:ext uri="{FF2B5EF4-FFF2-40B4-BE49-F238E27FC236}">
                <a16:creationId xmlns:a16="http://schemas.microsoft.com/office/drawing/2014/main" id="{C4BFAB76-49BA-E4A9-9FFE-41FD50191D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7671" y="2514600"/>
            <a:ext cx="914400" cy="914400"/>
          </a:xfrm>
          <a:prstGeom prst="rect">
            <a:avLst/>
          </a:prstGeom>
        </p:spPr>
      </p:pic>
      <p:pic>
        <p:nvPicPr>
          <p:cNvPr id="17" name="Gráfico 16" descr="Lâmpada e engrenagem com preenchimento sólido">
            <a:extLst>
              <a:ext uri="{FF2B5EF4-FFF2-40B4-BE49-F238E27FC236}">
                <a16:creationId xmlns:a16="http://schemas.microsoft.com/office/drawing/2014/main" id="{674677C7-F781-C3A0-6603-D1149AD4D4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65149" y="2514600"/>
            <a:ext cx="914400" cy="914400"/>
          </a:xfrm>
          <a:prstGeom prst="rect">
            <a:avLst/>
          </a:prstGeom>
        </p:spPr>
      </p:pic>
      <p:pic>
        <p:nvPicPr>
          <p:cNvPr id="19" name="Gráfico 18" descr="Aperto de mão com preenchimento sólido">
            <a:extLst>
              <a:ext uri="{FF2B5EF4-FFF2-40B4-BE49-F238E27FC236}">
                <a16:creationId xmlns:a16="http://schemas.microsoft.com/office/drawing/2014/main" id="{914E20DA-2DA7-4306-1331-6AAAC14226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85845" y="2514600"/>
            <a:ext cx="914400" cy="914400"/>
          </a:xfrm>
          <a:prstGeom prst="rect">
            <a:avLst/>
          </a:prstGeom>
        </p:spPr>
      </p:pic>
      <p:pic>
        <p:nvPicPr>
          <p:cNvPr id="21" name="Gráfico 20" descr="Call center com preenchimento sólido">
            <a:extLst>
              <a:ext uri="{FF2B5EF4-FFF2-40B4-BE49-F238E27FC236}">
                <a16:creationId xmlns:a16="http://schemas.microsoft.com/office/drawing/2014/main" id="{5F60FFA9-7767-8D45-84F4-B687B6170ED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87218" y="2446361"/>
            <a:ext cx="914400" cy="914400"/>
          </a:xfrm>
          <a:prstGeom prst="rect">
            <a:avLst/>
          </a:prstGeom>
        </p:spPr>
      </p:pic>
    </p:spTree>
    <p:extLst>
      <p:ext uri="{BB962C8B-B14F-4D97-AF65-F5344CB8AC3E}">
        <p14:creationId xmlns:p14="http://schemas.microsoft.com/office/powerpoint/2010/main" val="4274219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91FC33DB-41E9-8CD3-801E-0796FE9BA0BB}"/>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894926AE-D6E9-EFDC-5241-0850937991DD}"/>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3: </a:t>
            </a:r>
            <a:r>
              <a:rPr lang="bg-BG" sz="2600" dirty="0">
                <a:solidFill>
                  <a:schemeClr val="accent5"/>
                </a:solidFill>
              </a:rPr>
              <a:t>Техники за приобщаваща комуникация</a:t>
            </a:r>
            <a:endParaRPr lang="en-GB" sz="2600" dirty="0">
              <a:solidFill>
                <a:schemeClr val="accent5"/>
              </a:solidFill>
            </a:endParaRPr>
          </a:p>
          <a:p>
            <a:pPr lvl="0">
              <a:lnSpc>
                <a:spcPct val="90000"/>
              </a:lnSpc>
              <a:buClr>
                <a:schemeClr val="accent5"/>
              </a:buClr>
              <a:buSzPts val="3600"/>
            </a:pPr>
            <a:r>
              <a:rPr lang="en-US" sz="2600" dirty="0">
                <a:solidFill>
                  <a:srgbClr val="636A6F"/>
                </a:solidFill>
              </a:rPr>
              <a:t>3.1. </a:t>
            </a:r>
            <a:r>
              <a:rPr lang="ru-RU" sz="2600" dirty="0">
                <a:solidFill>
                  <a:srgbClr val="636A6F"/>
                </a:solidFill>
              </a:rPr>
              <a:t>Разработване на техники за приобщаваща комуникация</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16DBA046-5D37-A316-C0C9-918B48A5A2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Diagrama 1">
            <a:extLst>
              <a:ext uri="{FF2B5EF4-FFF2-40B4-BE49-F238E27FC236}">
                <a16:creationId xmlns:a16="http://schemas.microsoft.com/office/drawing/2014/main" id="{A5D9CAB3-493F-4903-68F5-77924D41A37D}"/>
              </a:ext>
            </a:extLst>
          </p:cNvPr>
          <p:cNvGraphicFramePr/>
          <p:nvPr>
            <p:extLst>
              <p:ext uri="{D42A27DB-BD31-4B8C-83A1-F6EECF244321}">
                <p14:modId xmlns:p14="http://schemas.microsoft.com/office/powerpoint/2010/main" val="1674836397"/>
              </p:ext>
            </p:extLst>
          </p:nvPr>
        </p:nvGraphicFramePr>
        <p:xfrm>
          <a:off x="2425404" y="120119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18996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B7365D3B-B3EE-8574-7CE5-1DF3E9FA30E9}"/>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98F69F28-4E28-3DAA-D0D1-EDE44790F954}"/>
              </a:ext>
            </a:extLst>
          </p:cNvPr>
          <p:cNvSpPr txBox="1">
            <a:spLocks noGrp="1"/>
          </p:cNvSpPr>
          <p:nvPr>
            <p:ph type="body" idx="2"/>
          </p:nvPr>
        </p:nvSpPr>
        <p:spPr>
          <a:xfrm>
            <a:off x="6372225" y="1029257"/>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E9478324-2CCA-DBB9-38AD-05423BD78094}"/>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3.1. </a:t>
            </a:r>
            <a:r>
              <a:rPr lang="bg-BG" sz="2400" b="1" dirty="0">
                <a:solidFill>
                  <a:schemeClr val="accent6"/>
                </a:solidFill>
              </a:rPr>
              <a:t>Създаване на приобщаващи срещи</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B1ED0465-613E-75CD-E6D6-45B5B6D47AFC}"/>
              </a:ext>
            </a:extLst>
          </p:cNvPr>
          <p:cNvPicPr preferRelativeResize="0"/>
          <p:nvPr/>
        </p:nvPicPr>
        <p:blipFill rotWithShape="1">
          <a:blip r:embed="rId3">
            <a:alphaModFix/>
          </a:blip>
          <a:srcRect/>
          <a:stretch/>
        </p:blipFill>
        <p:spPr>
          <a:xfrm>
            <a:off x="6572911" y="1245024"/>
            <a:ext cx="914400" cy="914400"/>
          </a:xfrm>
          <a:prstGeom prst="rect">
            <a:avLst/>
          </a:prstGeom>
          <a:noFill/>
          <a:ln>
            <a:noFill/>
          </a:ln>
        </p:spPr>
      </p:pic>
      <p:sp>
        <p:nvSpPr>
          <p:cNvPr id="140" name="Google Shape;140;p8">
            <a:extLst>
              <a:ext uri="{FF2B5EF4-FFF2-40B4-BE49-F238E27FC236}">
                <a16:creationId xmlns:a16="http://schemas.microsoft.com/office/drawing/2014/main" id="{DA4F244A-EDD4-9305-23F6-B19044B8144B}"/>
              </a:ext>
            </a:extLst>
          </p:cNvPr>
          <p:cNvSpPr txBox="1"/>
          <p:nvPr/>
        </p:nvSpPr>
        <p:spPr>
          <a:xfrm>
            <a:off x="6543675" y="2178851"/>
            <a:ext cx="5400675" cy="4549154"/>
          </a:xfrm>
          <a:prstGeom prst="rect">
            <a:avLst/>
          </a:prstGeom>
          <a:noFill/>
          <a:ln>
            <a:noFill/>
          </a:ln>
        </p:spPr>
        <p:txBody>
          <a:bodyPr spcFirstLastPara="1" wrap="square" lIns="91425" tIns="45700" rIns="91425" bIns="45700" anchor="t" anchorCtr="0">
            <a:spAutoFit/>
          </a:bodyPr>
          <a:lstStyle/>
          <a:p>
            <a:pPr lvl="0">
              <a:lnSpc>
                <a:spcPct val="107000"/>
              </a:lnSpc>
            </a:pPr>
            <a:r>
              <a:rPr lang="bg-BG" sz="1800" b="1" dirty="0">
                <a:solidFill>
                  <a:srgbClr val="636A6F"/>
                </a:solidFill>
              </a:rPr>
              <a:t>След завършване на тази дейност ще можете да</a:t>
            </a:r>
            <a:r>
              <a:rPr lang="en-GB" sz="1800" b="1" dirty="0">
                <a:solidFill>
                  <a:srgbClr val="636A6F"/>
                </a:solidFill>
                <a:latin typeface="Arial"/>
                <a:ea typeface="Arial"/>
                <a:cs typeface="Arial"/>
                <a:sym typeface="Arial"/>
              </a:rPr>
              <a:t>:</a:t>
            </a:r>
            <a:endParaRPr dirty="0"/>
          </a:p>
          <a:p>
            <a:pPr marL="285750" lvl="0" indent="-285750">
              <a:lnSpc>
                <a:spcPct val="107000"/>
              </a:lnSpc>
              <a:spcBef>
                <a:spcPts val="800"/>
              </a:spcBef>
              <a:buClr>
                <a:schemeClr val="accent6"/>
              </a:buClr>
              <a:buSzPts val="1800"/>
              <a:buFont typeface="Arial"/>
              <a:buChar char="•"/>
            </a:pPr>
            <a:r>
              <a:rPr lang="bg-BG" sz="1800" i="1" dirty="0">
                <a:solidFill>
                  <a:srgbClr val="636A6F"/>
                </a:solidFill>
              </a:rPr>
              <a:t>Разпознавате </a:t>
            </a:r>
            <a:r>
              <a:rPr lang="ru-RU" sz="1800" i="1" dirty="0">
                <a:solidFill>
                  <a:srgbClr val="636A6F"/>
                </a:solidFill>
              </a:rPr>
              <a:t>ключовите компоненти на дигиталното благополучие и тяхното влияние върху продуктивността и удовлетвореността на служителите</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800" i="1" dirty="0">
                <a:solidFill>
                  <a:srgbClr val="636A6F"/>
                </a:solidFill>
                <a:latin typeface="Arial"/>
                <a:ea typeface="Arial"/>
                <a:cs typeface="Arial"/>
                <a:sym typeface="Arial"/>
              </a:rPr>
              <a:t>Разработвате </a:t>
            </a:r>
            <a:r>
              <a:rPr lang="ru-RU" sz="1800" i="1" dirty="0">
                <a:solidFill>
                  <a:srgbClr val="636A6F"/>
                </a:solidFill>
              </a:rPr>
              <a:t>стратегии за насърчаване на дигиталното благополучие и социалната свързаност в условията на хибридни работни места</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800" i="1" dirty="0">
                <a:solidFill>
                  <a:srgbClr val="636A6F"/>
                </a:solidFill>
              </a:rPr>
              <a:t>Прилагате </a:t>
            </a:r>
            <a:r>
              <a:rPr lang="ru-RU" sz="1800" i="1" dirty="0">
                <a:solidFill>
                  <a:srgbClr val="636A6F"/>
                </a:solidFill>
              </a:rPr>
              <a:t>техники за балансиране на използването на технологии с подходи, ориентирани към човека, с цел поддържане на социалните връзки</a:t>
            </a:r>
            <a:r>
              <a:rPr lang="en-US" sz="1800" i="1" dirty="0">
                <a:solidFill>
                  <a:srgbClr val="636A6F"/>
                </a:solidFill>
                <a:latin typeface="Arial"/>
                <a:ea typeface="Arial"/>
                <a:cs typeface="Arial"/>
                <a:sym typeface="Arial"/>
              </a:rPr>
              <a:t>.</a:t>
            </a:r>
            <a:endParaRPr lang="en-US" dirty="0"/>
          </a:p>
        </p:txBody>
      </p:sp>
      <p:sp>
        <p:nvSpPr>
          <p:cNvPr id="141" name="Google Shape;141;p8">
            <a:extLst>
              <a:ext uri="{FF2B5EF4-FFF2-40B4-BE49-F238E27FC236}">
                <a16:creationId xmlns:a16="http://schemas.microsoft.com/office/drawing/2014/main" id="{A5CCC3DD-A448-4E9A-E429-6FF39002C7F6}"/>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се проучи въздействието на дигиталната умора върху ангажираността и продуктивността на хората, да се научат практики за провеждане на приобщаващи срещи и да се обсъди практическото адаптиране на списъка с изисквания за провеждане на приобщаващи срещи към динамиката на екипа.</a:t>
            </a:r>
            <a:endParaRPr lang="en-US" b="1" i="1" u="none" strike="noStrike" cap="none" dirty="0">
              <a:solidFill>
                <a:srgbClr val="868E93"/>
              </a:solidFill>
              <a:latin typeface="Open Sans Light"/>
              <a:ea typeface="Open Sans Light"/>
              <a:cs typeface="Open Sans Light"/>
              <a:sym typeface="Open Sans Light"/>
            </a:endParaRPr>
          </a:p>
        </p:txBody>
      </p:sp>
      <p:pic>
        <p:nvPicPr>
          <p:cNvPr id="142" name="Google Shape;142;p8">
            <a:extLst>
              <a:ext uri="{FF2B5EF4-FFF2-40B4-BE49-F238E27FC236}">
                <a16:creationId xmlns:a16="http://schemas.microsoft.com/office/drawing/2014/main" id="{EE551751-6C93-136A-81E2-D5645C6A2C3B}"/>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38BEBB1D-A183-C9BA-6F5F-17900FA86CE7}"/>
              </a:ext>
            </a:extLst>
          </p:cNvPr>
          <p:cNvSpPr txBox="1"/>
          <p:nvPr/>
        </p:nvSpPr>
        <p:spPr>
          <a:xfrm>
            <a:off x="7687997" y="1372689"/>
            <a:ext cx="4026433" cy="487465"/>
          </a:xfrm>
          <a:prstGeom prst="rect">
            <a:avLst/>
          </a:prstGeom>
          <a:noFill/>
          <a:ln>
            <a:noFill/>
          </a:ln>
        </p:spPr>
        <p:txBody>
          <a:bodyPr spcFirstLastPara="1" wrap="square" lIns="91425" tIns="45700" rIns="91425" bIns="45700" anchor="t" anchorCtr="0">
            <a:spAutoFit/>
          </a:bodyPr>
          <a:lstStyle/>
          <a:p>
            <a:pPr>
              <a:lnSpc>
                <a:spcPct val="107000"/>
              </a:lnSpc>
            </a:pPr>
            <a:r>
              <a:rPr lang="bg-BG" sz="2400" b="1" dirty="0">
                <a:solidFill>
                  <a:srgbClr val="9868BD"/>
                </a:solidFill>
              </a:rPr>
              <a:t>Резултати от обучението</a:t>
            </a:r>
            <a:endParaRPr lang="bg-BG" sz="2400" b="1" dirty="0">
              <a:solidFill>
                <a:srgbClr val="636A6F"/>
              </a:solidFill>
            </a:endParaRPr>
          </a:p>
        </p:txBody>
      </p:sp>
    </p:spTree>
    <p:extLst>
      <p:ext uri="{BB962C8B-B14F-4D97-AF65-F5344CB8AC3E}">
        <p14:creationId xmlns:p14="http://schemas.microsoft.com/office/powerpoint/2010/main" val="3388986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8D7A40BE-D9DB-B5BA-E306-349A63E3F1D6}"/>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2DBC70A2-72F2-10DC-8395-36CE6513B840}"/>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 – </a:t>
            </a:r>
            <a:r>
              <a:rPr lang="bg-BG" b="1" dirty="0">
                <a:solidFill>
                  <a:schemeClr val="accent6"/>
                </a:solidFill>
                <a:latin typeface="Arial"/>
                <a:ea typeface="Arial"/>
                <a:cs typeface="Arial"/>
                <a:sym typeface="Arial"/>
              </a:rPr>
              <a:t>Запознайте се със списъка</a:t>
            </a:r>
            <a:r>
              <a:rPr lang="en-US" b="1" dirty="0">
                <a:solidFill>
                  <a:schemeClr val="accent6"/>
                </a:solidFill>
                <a:latin typeface="Arial"/>
                <a:ea typeface="Arial"/>
                <a:cs typeface="Arial"/>
                <a:sym typeface="Arial"/>
              </a:rPr>
              <a:t> </a:t>
            </a:r>
          </a:p>
          <a:p>
            <a:pPr marL="285750" indent="-285750">
              <a:spcBef>
                <a:spcPts val="0"/>
              </a:spcBef>
              <a:buClr>
                <a:srgbClr val="9869BD"/>
              </a:buClr>
            </a:pPr>
            <a:r>
              <a:rPr lang="bg-BG" dirty="0">
                <a:solidFill>
                  <a:srgbClr val="868E93"/>
                </a:solidFill>
                <a:latin typeface="Arial"/>
                <a:cs typeface="Arial"/>
                <a:sym typeface="Arial"/>
              </a:rPr>
              <a:t>Запознайте се със списъка за приобщаващи срещи, представен от обучителя</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Помислете за типичните трудности при срещите на Вашия екип и отбележете една или две области, които се нуждаят от подобрение</a:t>
            </a:r>
            <a:endParaRPr lang="en-US" dirty="0">
              <a:solidFill>
                <a:srgbClr val="868E93"/>
              </a:solidFill>
              <a:latin typeface="Arial"/>
              <a:cs typeface="Arial"/>
              <a:sym typeface="Arial"/>
            </a:endParaRPr>
          </a:p>
          <a:p>
            <a:pPr marL="0" lvl="0" indent="0">
              <a:spcBef>
                <a:spcPts val="0"/>
              </a:spcBef>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2 – </a:t>
            </a:r>
            <a:r>
              <a:rPr lang="bg-BG" b="1" dirty="0">
                <a:solidFill>
                  <a:schemeClr val="accent6"/>
                </a:solidFill>
                <a:latin typeface="Arial"/>
                <a:cs typeface="Arial"/>
                <a:sym typeface="Arial"/>
              </a:rPr>
              <a:t>Помагайте си и обсъждайте идеи</a:t>
            </a:r>
            <a:endParaRPr lang="en-GB" b="1" dirty="0">
              <a:solidFill>
                <a:schemeClr val="accent6"/>
              </a:solidFill>
              <a:latin typeface="Arial"/>
              <a:cs typeface="Arial"/>
              <a:sym typeface="Arial"/>
            </a:endParaRPr>
          </a:p>
          <a:p>
            <a:pPr marL="285750" indent="-285750">
              <a:spcBef>
                <a:spcPts val="0"/>
              </a:spcBef>
              <a:buClr>
                <a:srgbClr val="9869BD"/>
              </a:buClr>
            </a:pPr>
            <a:r>
              <a:rPr lang="bg-BG" dirty="0">
                <a:solidFill>
                  <a:srgbClr val="868E93"/>
                </a:solidFill>
                <a:latin typeface="Arial"/>
                <a:cs typeface="Arial"/>
                <a:sym typeface="Arial"/>
              </a:rPr>
              <a:t>Заедно с Вашата група прегледайте списъка</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Използвайте лепящи листчета или бяла дъска, за да споделите идеите на групата си за това как да адаптирате списъка към нуждите на екипа Ви</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Обсъдете и документирайте решенията </a:t>
            </a:r>
            <a:r>
              <a:rPr lang="bg-BG" dirty="0">
                <a:solidFill>
                  <a:srgbClr val="868E93"/>
                </a:solidFill>
                <a:latin typeface="Arial"/>
                <a:cs typeface="Arial"/>
                <a:sym typeface="Arial"/>
              </a:rPr>
              <a:t>за</a:t>
            </a:r>
            <a:r>
              <a:rPr lang="ru-RU" dirty="0">
                <a:solidFill>
                  <a:srgbClr val="868E93"/>
                </a:solidFill>
                <a:latin typeface="Arial"/>
                <a:cs typeface="Arial"/>
                <a:sym typeface="Arial"/>
              </a:rPr>
              <a:t> потенциалните бариери, като протоколчикът гарантира, че групата се придържа към плана, а водещият бележки записва ключовите идеи</a:t>
            </a:r>
            <a:r>
              <a:rPr lang="en-US" dirty="0">
                <a:solidFill>
                  <a:srgbClr val="868E93"/>
                </a:solidFill>
                <a:latin typeface="Arial"/>
                <a:cs typeface="Arial"/>
                <a:sym typeface="Arial"/>
              </a:rPr>
              <a:t>.</a:t>
            </a:r>
          </a:p>
          <a:p>
            <a:pPr marL="0" indent="0">
              <a:spcBef>
                <a:spcPts val="0"/>
              </a:spcBef>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3 – </a:t>
            </a:r>
            <a:r>
              <a:rPr lang="bg-BG" b="1" dirty="0">
                <a:solidFill>
                  <a:schemeClr val="accent6"/>
                </a:solidFill>
                <a:latin typeface="Arial"/>
                <a:cs typeface="Arial"/>
                <a:sym typeface="Arial"/>
              </a:rPr>
              <a:t>Направете презентация и се учете</a:t>
            </a:r>
            <a:endParaRPr lang="en-GB" b="1" dirty="0">
              <a:solidFill>
                <a:schemeClr val="accent6"/>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Споделете най-иновативното предложение на Вашата група с всички в кратка, едноминутна презентация</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Изслушайте презентациите на други групи за допълнително вдъхновение и си водете бележки за идеите, които Ви допадат</a:t>
            </a:r>
            <a:endParaRPr lang="en-US" dirty="0">
              <a:solidFill>
                <a:srgbClr val="868E93"/>
              </a:solidFill>
              <a:latin typeface="Arial"/>
              <a:cs typeface="Arial"/>
              <a:sym typeface="Arial"/>
            </a:endParaRPr>
          </a:p>
          <a:p>
            <a:pPr marL="0" indent="0">
              <a:lnSpc>
                <a:spcPct val="100000"/>
              </a:lnSpc>
              <a:spcBef>
                <a:spcPts val="0"/>
              </a:spcBef>
              <a:buClr>
                <a:srgbClr val="9869BD"/>
              </a:buClr>
              <a:buNone/>
            </a:pPr>
            <a:r>
              <a:rPr lang="bg-BG" b="1" dirty="0">
                <a:solidFill>
                  <a:schemeClr val="accent6"/>
                </a:solidFill>
                <a:latin typeface="Arial"/>
                <a:ea typeface="Arial"/>
                <a:cs typeface="Arial"/>
                <a:sym typeface="Arial"/>
              </a:rPr>
              <a:t>СТЪПКА</a:t>
            </a:r>
            <a:r>
              <a:rPr lang="en-US" b="1" dirty="0">
                <a:solidFill>
                  <a:schemeClr val="accent6"/>
                </a:solidFill>
                <a:latin typeface="Arial"/>
                <a:cs typeface="Arial"/>
                <a:sym typeface="Arial"/>
              </a:rPr>
              <a:t> 4 – </a:t>
            </a:r>
            <a:r>
              <a:rPr lang="bg-BG" b="1" dirty="0">
                <a:solidFill>
                  <a:schemeClr val="accent6"/>
                </a:solidFill>
                <a:latin typeface="Arial"/>
                <a:cs typeface="Arial"/>
                <a:sym typeface="Arial"/>
              </a:rPr>
              <a:t>Размишлявайте и се ангажирайте</a:t>
            </a:r>
            <a:endParaRPr lang="en-US" b="1" dirty="0">
              <a:solidFill>
                <a:schemeClr val="accent6"/>
              </a:solidFill>
              <a:latin typeface="Arial"/>
              <a:cs typeface="Arial"/>
              <a:sym typeface="Arial"/>
            </a:endParaRPr>
          </a:p>
          <a:p>
            <a:pPr marL="285750" indent="-285750">
              <a:lnSpc>
                <a:spcPct val="100000"/>
              </a:lnSpc>
              <a:spcBef>
                <a:spcPts val="0"/>
              </a:spcBef>
              <a:buClr>
                <a:srgbClr val="9869BD"/>
              </a:buClr>
            </a:pPr>
            <a:r>
              <a:rPr lang="bg-BG" dirty="0">
                <a:solidFill>
                  <a:srgbClr val="868E93"/>
                </a:solidFill>
                <a:latin typeface="Arial"/>
                <a:cs typeface="Arial"/>
              </a:rPr>
              <a:t>Разсъждавайте върху наученото в </a:t>
            </a:r>
            <a:r>
              <a:rPr lang="ru-RU" dirty="0">
                <a:solidFill>
                  <a:srgbClr val="868E93"/>
                </a:solidFill>
                <a:latin typeface="Arial"/>
                <a:cs typeface="Arial"/>
              </a:rPr>
              <a:t>сесията, като определите едно практиче</a:t>
            </a:r>
            <a:r>
              <a:rPr lang="bg-BG" dirty="0">
                <a:solidFill>
                  <a:srgbClr val="868E93"/>
                </a:solidFill>
                <a:latin typeface="Arial"/>
                <a:cs typeface="Arial"/>
              </a:rPr>
              <a:t>ско</a:t>
            </a:r>
            <a:r>
              <a:rPr lang="ru-RU" dirty="0">
                <a:solidFill>
                  <a:srgbClr val="868E93"/>
                </a:solidFill>
                <a:latin typeface="Arial"/>
                <a:cs typeface="Arial"/>
              </a:rPr>
              <a:t> решение, което можете да приложите в следващата си хибридна среща</a:t>
            </a:r>
            <a:r>
              <a:rPr lang="en-US" dirty="0">
                <a:solidFill>
                  <a:srgbClr val="868E93"/>
                </a:solidFill>
                <a:latin typeface="Arial"/>
                <a:cs typeface="Arial"/>
              </a:rPr>
              <a:t>.</a:t>
            </a:r>
            <a:endParaRPr dirty="0">
              <a:solidFill>
                <a:srgbClr val="868E93"/>
              </a:solidFill>
              <a:latin typeface="Arial"/>
              <a:cs typeface="Arial"/>
            </a:endParaRPr>
          </a:p>
        </p:txBody>
      </p:sp>
      <p:pic>
        <p:nvPicPr>
          <p:cNvPr id="151" name="Google Shape;151;p9" descr="Ampulheta 90% com preenchimento sólido">
            <a:extLst>
              <a:ext uri="{FF2B5EF4-FFF2-40B4-BE49-F238E27FC236}">
                <a16:creationId xmlns:a16="http://schemas.microsoft.com/office/drawing/2014/main" id="{0A4596B1-7D3E-AA26-0256-00C2AB981005}"/>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0190685F-B537-CD6F-BC71-029042370946}"/>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
        <p:nvSpPr>
          <p:cNvPr id="5" name="Google Shape;138;p8">
            <a:extLst>
              <a:ext uri="{FF2B5EF4-FFF2-40B4-BE49-F238E27FC236}">
                <a16:creationId xmlns:a16="http://schemas.microsoft.com/office/drawing/2014/main" id="{0007DFEB-FF1F-F34A-19CC-3A4818C5D4F1}"/>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3.1. </a:t>
            </a:r>
            <a:r>
              <a:rPr lang="bg-BG" sz="2400" b="1" dirty="0">
                <a:solidFill>
                  <a:schemeClr val="accent6"/>
                </a:solidFill>
              </a:rPr>
              <a:t>Създаване на приобщаващи срещи</a:t>
            </a:r>
            <a:endParaRPr sz="3600" dirty="0">
              <a:solidFill>
                <a:schemeClr val="accent5"/>
              </a:solidFill>
            </a:endParaRPr>
          </a:p>
        </p:txBody>
      </p:sp>
    </p:spTree>
    <p:extLst>
      <p:ext uri="{BB962C8B-B14F-4D97-AF65-F5344CB8AC3E}">
        <p14:creationId xmlns:p14="http://schemas.microsoft.com/office/powerpoint/2010/main" val="835127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0CCFD36D-BF26-CE6D-F77C-AC8B628AB493}"/>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4C1B8B8D-AD7F-F08E-A0BF-78D3490DB66D}"/>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Ресурси</a:t>
            </a:r>
            <a:endParaRPr dirty="0">
              <a:solidFill>
                <a:schemeClr val="accent6"/>
              </a:solidFill>
            </a:endParaRPr>
          </a:p>
          <a:p>
            <a:pPr marL="228600" lvl="0" indent="-228600">
              <a:buClr>
                <a:srgbClr val="9869BD"/>
              </a:buClr>
            </a:pPr>
            <a:r>
              <a:rPr lang="ru-RU" dirty="0">
                <a:solidFill>
                  <a:srgbClr val="868E93"/>
                </a:solidFill>
                <a:latin typeface="Arial"/>
                <a:ea typeface="Arial"/>
                <a:cs typeface="Arial"/>
                <a:sym typeface="Arial"/>
              </a:rPr>
              <a:t>Разпечатани копия на контролния списък за приобщаващи срещи</a:t>
            </a:r>
            <a:endParaRPr lang="en-US" i="0" u="none" strike="noStrike" cap="none"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Флипчарт</a:t>
            </a:r>
            <a:r>
              <a:rPr lang="en-US" i="0" u="none" strike="noStrike" cap="none" dirty="0">
                <a:solidFill>
                  <a:srgbClr val="868E93"/>
                </a:solidFill>
                <a:latin typeface="Arial"/>
                <a:ea typeface="Arial"/>
                <a:cs typeface="Arial"/>
                <a:sym typeface="Arial"/>
              </a:rPr>
              <a:t>/</a:t>
            </a:r>
            <a:r>
              <a:rPr lang="bg-BG" i="0" u="none" strike="noStrike" cap="none" dirty="0">
                <a:solidFill>
                  <a:srgbClr val="868E93"/>
                </a:solidFill>
                <a:latin typeface="Arial"/>
                <a:ea typeface="Arial"/>
                <a:cs typeface="Arial"/>
                <a:sym typeface="Arial"/>
              </a:rPr>
              <a:t>Бяла дъска</a:t>
            </a:r>
            <a:endParaRPr lang="en-US" i="0" u="none" strike="noStrike" cap="none"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Канцеларски материали</a:t>
            </a:r>
            <a:r>
              <a:rPr lang="en-US" i="0" u="none" strike="noStrike" cap="none" dirty="0">
                <a:solidFill>
                  <a:srgbClr val="868E93"/>
                </a:solidFill>
                <a:latin typeface="Arial"/>
                <a:ea typeface="Arial"/>
                <a:cs typeface="Arial"/>
                <a:sym typeface="Arial"/>
              </a:rPr>
              <a:t> (</a:t>
            </a:r>
            <a:r>
              <a:rPr lang="bg-BG" i="0" u="none" strike="noStrike" cap="none" dirty="0">
                <a:solidFill>
                  <a:srgbClr val="868E93"/>
                </a:solidFill>
                <a:latin typeface="Arial"/>
                <a:ea typeface="Arial"/>
                <a:cs typeface="Arial"/>
                <a:sym typeface="Arial"/>
              </a:rPr>
              <a:t>Химикали</a:t>
            </a:r>
            <a:r>
              <a:rPr lang="en-US" i="0" u="none" strike="noStrike" cap="none" dirty="0">
                <a:solidFill>
                  <a:srgbClr val="868E93"/>
                </a:solidFill>
                <a:latin typeface="Arial"/>
                <a:ea typeface="Arial"/>
                <a:cs typeface="Arial"/>
                <a:sym typeface="Arial"/>
              </a:rPr>
              <a:t>, </a:t>
            </a:r>
            <a:r>
              <a:rPr lang="bg-BG" i="0" u="none" strike="noStrike" cap="none" dirty="0">
                <a:solidFill>
                  <a:srgbClr val="868E93"/>
                </a:solidFill>
                <a:latin typeface="Arial"/>
                <a:ea typeface="Arial"/>
                <a:cs typeface="Arial"/>
                <a:sym typeface="Arial"/>
              </a:rPr>
              <a:t>маркери и</a:t>
            </a:r>
            <a:r>
              <a:rPr lang="en-US" i="0" u="none" strike="noStrike" cap="none" dirty="0">
                <a:solidFill>
                  <a:srgbClr val="868E93"/>
                </a:solidFill>
                <a:latin typeface="Arial"/>
                <a:ea typeface="Arial"/>
                <a:cs typeface="Arial"/>
                <a:sym typeface="Arial"/>
              </a:rPr>
              <a:t> </a:t>
            </a:r>
            <a:r>
              <a:rPr lang="bg-BG" i="0" u="none" strike="noStrike" cap="none" dirty="0">
                <a:solidFill>
                  <a:srgbClr val="868E93"/>
                </a:solidFill>
                <a:latin typeface="Arial"/>
                <a:ea typeface="Arial"/>
                <a:cs typeface="Arial"/>
                <a:sym typeface="Arial"/>
              </a:rPr>
              <a:t>хартия за водене на бележки)</a:t>
            </a:r>
            <a:endParaRPr b="1" dirty="0">
              <a:solidFill>
                <a:srgbClr val="12501B"/>
              </a:solidFill>
            </a:endParaRPr>
          </a:p>
        </p:txBody>
      </p:sp>
      <p:sp>
        <p:nvSpPr>
          <p:cNvPr id="205" name="Google Shape;205;g30fd5a3148a_2_39">
            <a:extLst>
              <a:ext uri="{FF2B5EF4-FFF2-40B4-BE49-F238E27FC236}">
                <a16:creationId xmlns:a16="http://schemas.microsoft.com/office/drawing/2014/main" id="{51E3483C-3FD3-0D3E-F51C-2ADF2CA6B4EB}"/>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bg-BG" b="1" dirty="0">
                <a:solidFill>
                  <a:schemeClr val="accent6"/>
                </a:solidFill>
                <a:latin typeface="Arial"/>
                <a:ea typeface="Arial"/>
                <a:cs typeface="Arial"/>
                <a:sym typeface="Arial"/>
              </a:rPr>
              <a:t>Научете повече</a:t>
            </a:r>
            <a:r>
              <a:rPr lang="en-GB" b="1" dirty="0">
                <a:solidFill>
                  <a:schemeClr val="accent6"/>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Effective hybrid working</a:t>
            </a:r>
          </a:p>
          <a:p>
            <a:pPr marL="0" lvl="0" indent="0" algn="l" rtl="0">
              <a:lnSpc>
                <a:spcPct val="90000"/>
              </a:lnSpc>
              <a:spcBef>
                <a:spcPts val="1000"/>
              </a:spcBef>
              <a:spcAft>
                <a:spcPts val="0"/>
              </a:spcAft>
              <a:buClr>
                <a:srgbClr val="868E93"/>
              </a:buClr>
              <a:buSzPts val="1800"/>
              <a:buNone/>
            </a:pPr>
            <a:r>
              <a:rPr lang="en-US" i="0" u="none" strike="noStrike" cap="none" dirty="0">
                <a:solidFill>
                  <a:srgbClr val="868E93"/>
                </a:solidFill>
                <a:latin typeface="Arial"/>
                <a:ea typeface="Arial"/>
                <a:cs typeface="Arial"/>
                <a:sym typeface="Arial"/>
                <a:hlinkClick r:id="rId3"/>
              </a:rPr>
              <a:t>www.cipd.org/globalassets/media/knowledge/knowledge-hub/guides/2024-pdfs/hybrid-working-taskforce-guide-feb2024.pdf</a:t>
            </a:r>
            <a:r>
              <a:rPr lang="en-US" i="0" u="none" strike="noStrike" cap="none"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2" name="Google Shape;138;p8">
            <a:extLst>
              <a:ext uri="{FF2B5EF4-FFF2-40B4-BE49-F238E27FC236}">
                <a16:creationId xmlns:a16="http://schemas.microsoft.com/office/drawing/2014/main" id="{B8A15A94-EB4C-B6B7-5415-B7CE933840A0}"/>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3.1. </a:t>
            </a:r>
            <a:r>
              <a:rPr lang="bg-BG" sz="2400" b="1" dirty="0">
                <a:solidFill>
                  <a:schemeClr val="accent6"/>
                </a:solidFill>
              </a:rPr>
              <a:t>Създаване на приобщаващи срещи</a:t>
            </a:r>
            <a:endParaRPr sz="3600" dirty="0">
              <a:solidFill>
                <a:schemeClr val="accent5"/>
              </a:solidFill>
            </a:endParaRPr>
          </a:p>
        </p:txBody>
      </p:sp>
    </p:spTree>
    <p:extLst>
      <p:ext uri="{BB962C8B-B14F-4D97-AF65-F5344CB8AC3E}">
        <p14:creationId xmlns:p14="http://schemas.microsoft.com/office/powerpoint/2010/main" val="2249398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A9F2E59C-FE95-AE2B-1574-46BD1DAAD988}"/>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7BFF355F-0F1F-060C-48F5-A37B7266E00C}"/>
              </a:ext>
            </a:extLst>
          </p:cNvPr>
          <p:cNvSpPr txBox="1"/>
          <p:nvPr/>
        </p:nvSpPr>
        <p:spPr>
          <a:xfrm>
            <a:off x="4890343" y="2848993"/>
            <a:ext cx="6033295" cy="1600197"/>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3600" dirty="0">
                <a:solidFill>
                  <a:schemeClr val="accent5"/>
                </a:solidFill>
              </a:rPr>
              <a:t>Тема</a:t>
            </a:r>
            <a:r>
              <a:rPr lang="en-GB" sz="3600" dirty="0">
                <a:solidFill>
                  <a:schemeClr val="accent5"/>
                </a:solidFill>
              </a:rPr>
              <a:t> 4</a:t>
            </a:r>
            <a:br>
              <a:rPr lang="en-GB" sz="3600" dirty="0">
                <a:solidFill>
                  <a:schemeClr val="accent5"/>
                </a:solidFill>
                <a:latin typeface="Arial"/>
                <a:ea typeface="Arial"/>
                <a:cs typeface="Arial"/>
                <a:sym typeface="Arial"/>
              </a:rPr>
            </a:br>
            <a:r>
              <a:rPr lang="ru-RU" sz="3600" b="1" dirty="0">
                <a:solidFill>
                  <a:schemeClr val="accent5"/>
                </a:solidFill>
              </a:rPr>
              <a:t>Стратегии за благополучие в хибридна работна среда</a:t>
            </a:r>
            <a:endParaRPr lang="en-US" sz="3600" b="1"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endParaRPr dirty="0"/>
          </a:p>
        </p:txBody>
      </p:sp>
      <p:pic>
        <p:nvPicPr>
          <p:cNvPr id="125" name="Google Shape;125;p3" descr="A logo with a black background&#10;&#10;Description automatically generated">
            <a:extLst>
              <a:ext uri="{FF2B5EF4-FFF2-40B4-BE49-F238E27FC236}">
                <a16:creationId xmlns:a16="http://schemas.microsoft.com/office/drawing/2014/main" id="{7959C5B2-8979-B3F7-218C-9435EB297DE3}"/>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4273192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C6672BCB-E600-01E5-24AA-A9560DD2A901}"/>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2C782202-24CD-AC1A-F1FE-B02F3599CB55}"/>
              </a:ext>
            </a:extLst>
          </p:cNvPr>
          <p:cNvSpPr txBox="1"/>
          <p:nvPr/>
        </p:nvSpPr>
        <p:spPr>
          <a:xfrm>
            <a:off x="2297471" y="180537"/>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a:t>
            </a:r>
            <a:r>
              <a:rPr lang="bg-BG" sz="2600" dirty="0">
                <a:solidFill>
                  <a:schemeClr val="accent5"/>
                </a:solidFill>
              </a:rPr>
              <a:t>ема</a:t>
            </a:r>
            <a:r>
              <a:rPr lang="en-GB" sz="2600" dirty="0">
                <a:solidFill>
                  <a:schemeClr val="accent5"/>
                </a:solidFill>
              </a:rPr>
              <a:t> 4: </a:t>
            </a:r>
            <a:r>
              <a:rPr lang="ru-RU" sz="2600" dirty="0">
                <a:solidFill>
                  <a:schemeClr val="accent5"/>
                </a:solidFill>
              </a:rPr>
              <a:t>Стратегии за благополучие в хибридна работна среда</a:t>
            </a:r>
            <a:endParaRPr lang="en-US" sz="2600"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a:t>
            </a:r>
            <a:r>
              <a:rPr lang="ru-RU" sz="2600" dirty="0">
                <a:solidFill>
                  <a:srgbClr val="636A6F"/>
                </a:solidFill>
                <a:latin typeface="Arial"/>
                <a:ea typeface="Arial"/>
                <a:cs typeface="Arial"/>
                <a:sym typeface="Arial"/>
              </a:rPr>
              <a:t>Разработване на стратегии за благополучие в хибридна работна среда</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9FE11D7B-DD28-3AC5-AAAA-E4943A9D38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3" name="Tabela 2">
            <a:extLst>
              <a:ext uri="{FF2B5EF4-FFF2-40B4-BE49-F238E27FC236}">
                <a16:creationId xmlns:a16="http://schemas.microsoft.com/office/drawing/2014/main" id="{589CFA57-9451-48ED-EF51-945B20A07FE3}"/>
              </a:ext>
            </a:extLst>
          </p:cNvPr>
          <p:cNvGraphicFramePr>
            <a:graphicFrameLocks noGrp="1"/>
          </p:cNvGraphicFramePr>
          <p:nvPr>
            <p:extLst>
              <p:ext uri="{D42A27DB-BD31-4B8C-83A1-F6EECF244321}">
                <p14:modId xmlns:p14="http://schemas.microsoft.com/office/powerpoint/2010/main" val="625141754"/>
              </p:ext>
            </p:extLst>
          </p:nvPr>
        </p:nvGraphicFramePr>
        <p:xfrm>
          <a:off x="2424261" y="1656740"/>
          <a:ext cx="8127999" cy="488188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a:t>Ефективни стратегии за благополучие в хибридна работна среда</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16332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Поставяне на дигитални граници</a:t>
                      </a: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Предотвратяване на бърнаута</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b="1" dirty="0"/>
                        <a:t>Насърчаване на почивките и физическата активност</a:t>
                      </a:r>
                      <a:endParaRPr lang="en-GB" dirty="0"/>
                    </a:p>
                  </a:txBody>
                  <a:tcPr/>
                </a:tc>
                <a:extLst>
                  <a:ext uri="{0D108BD9-81ED-4DB2-BD59-A6C34878D82A}">
                    <a16:rowId xmlns:a16="http://schemas.microsoft.com/office/drawing/2014/main" val="3816319934"/>
                  </a:ext>
                </a:extLst>
              </a:tr>
              <a:tr h="0">
                <a:tc>
                  <a:txBody>
                    <a:bodyPr/>
                    <a:lstStyle/>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endParaRPr lang="en-US" dirty="0"/>
                    </a:p>
                    <a:p>
                      <a:pPr lvl="1"/>
                      <a:r>
                        <a:rPr lang="ru-RU" sz="1200" dirty="0"/>
                        <a:t>Установете ясни очаквания за „време за отговор“ на имейли и съобщения, за да избегнете натоварване след работно време</a:t>
                      </a:r>
                      <a:endParaRPr lang="en-US" sz="1200" dirty="0"/>
                    </a:p>
                    <a:p>
                      <a:pPr lvl="1"/>
                      <a:endParaRPr lang="en-US" sz="1200" dirty="0"/>
                    </a:p>
                    <a:p>
                      <a:pPr lvl="1"/>
                      <a:r>
                        <a:rPr lang="bg-BG" sz="1200" dirty="0"/>
                        <a:t>Въведете периоди</a:t>
                      </a:r>
                      <a:r>
                        <a:rPr lang="en-US" sz="1200" dirty="0"/>
                        <a:t> „</a:t>
                      </a:r>
                      <a:r>
                        <a:rPr lang="bg-BG" sz="1200" dirty="0"/>
                        <a:t>без</a:t>
                      </a:r>
                      <a:r>
                        <a:rPr lang="bg-BG" sz="1200" baseline="0" dirty="0"/>
                        <a:t> срещи</a:t>
                      </a:r>
                      <a:r>
                        <a:rPr lang="en-US" sz="1200" dirty="0"/>
                        <a:t>", </a:t>
                      </a:r>
                      <a:r>
                        <a:rPr lang="bg-BG" sz="1200" dirty="0"/>
                        <a:t>например следобеди без виртуални срещи, с цел да се фокусирате повече върху работата си</a:t>
                      </a:r>
                      <a:endParaRPr lang="en-US" sz="1200" dirty="0"/>
                    </a:p>
                    <a:p>
                      <a:pPr lvl="1"/>
                      <a:endParaRPr lang="en-US" sz="1200" dirty="0"/>
                    </a:p>
                    <a:p>
                      <a:pPr lvl="1"/>
                      <a:r>
                        <a:rPr lang="bg-BG" sz="1200" dirty="0"/>
                        <a:t>Насърчавайте служителите да не влизат в платформи, свързани с работата им през вечерните часове, уикендите и отпуските</a:t>
                      </a:r>
                      <a:endParaRPr lang="en-US" sz="1200" dirty="0"/>
                    </a:p>
                  </a:txBody>
                  <a:tcPr anchor="ctr"/>
                </a:tc>
                <a:tc>
                  <a:txBody>
                    <a:bodyPr/>
                    <a:lstStyle/>
                    <a:p>
                      <a:r>
                        <a:rPr lang="bg-BG" dirty="0"/>
                        <a:t>Прилагайте гъвкави работни графици, които да позволяват на служителите да работят тогава, когато са най-енергични</a:t>
                      </a:r>
                      <a:endParaRPr lang="en-US" dirty="0"/>
                    </a:p>
                    <a:p>
                      <a:endParaRPr lang="en-US" dirty="0"/>
                    </a:p>
                    <a:p>
                      <a:r>
                        <a:rPr lang="bg-BG" dirty="0"/>
                        <a:t>Направете обучение за разпознаване на признаци на бърнаут и прилагане на стратегии за неговото предотвратяване</a:t>
                      </a:r>
                      <a:endParaRPr lang="en-US" dirty="0"/>
                    </a:p>
                  </a:txBody>
                  <a:tcPr anchor="ctr"/>
                </a:tc>
                <a:tc>
                  <a:txBody>
                    <a:bodyPr/>
                    <a:lstStyle/>
                    <a:p>
                      <a:r>
                        <a:rPr lang="bg-BG" dirty="0"/>
                        <a:t>Въведете структурирани почивки по време на работния ден </a:t>
                      </a:r>
                      <a:r>
                        <a:rPr lang="en-US" dirty="0"/>
                        <a:t>(</a:t>
                      </a:r>
                      <a:r>
                        <a:rPr lang="bg-BG" dirty="0"/>
                        <a:t>напр</a:t>
                      </a:r>
                      <a:r>
                        <a:rPr lang="en-US" dirty="0"/>
                        <a:t>.</a:t>
                      </a:r>
                      <a:r>
                        <a:rPr lang="bg-BG" dirty="0"/>
                        <a:t> техниката</a:t>
                      </a:r>
                      <a:r>
                        <a:rPr lang="en-US" dirty="0"/>
                        <a:t> "</a:t>
                      </a:r>
                      <a:r>
                        <a:rPr lang="en-US" dirty="0" err="1"/>
                        <a:t>Pomodoro</a:t>
                      </a:r>
                      <a:r>
                        <a:rPr lang="en-US" dirty="0"/>
                        <a:t>")</a:t>
                      </a:r>
                    </a:p>
                    <a:p>
                      <a:endParaRPr lang="en-US" dirty="0"/>
                    </a:p>
                    <a:p>
                      <a:r>
                        <a:rPr lang="bg-BG" dirty="0"/>
                        <a:t>Предоставете опции като виртуални уроци по йога или уелнес предизвикателства, за да насърчите физическата активност</a:t>
                      </a:r>
                      <a:endParaRPr lang="en-US" dirty="0"/>
                    </a:p>
                  </a:txBody>
                  <a:tcPr anchor="ctr"/>
                </a:tc>
                <a:extLst>
                  <a:ext uri="{0D108BD9-81ED-4DB2-BD59-A6C34878D82A}">
                    <a16:rowId xmlns:a16="http://schemas.microsoft.com/office/drawing/2014/main" val="1559304783"/>
                  </a:ext>
                </a:extLst>
              </a:tr>
            </a:tbl>
          </a:graphicData>
        </a:graphic>
      </p:graphicFrame>
      <p:pic>
        <p:nvPicPr>
          <p:cNvPr id="8" name="Gráfico 7" descr="Despertador com preenchimento sólido">
            <a:extLst>
              <a:ext uri="{FF2B5EF4-FFF2-40B4-BE49-F238E27FC236}">
                <a16:creationId xmlns:a16="http://schemas.microsoft.com/office/drawing/2014/main" id="{9EC35F3D-8BCC-6AA2-5916-D178D465D1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78372" y="2663233"/>
            <a:ext cx="914400" cy="914400"/>
          </a:xfrm>
          <a:prstGeom prst="rect">
            <a:avLst/>
          </a:prstGeom>
        </p:spPr>
      </p:pic>
      <p:pic>
        <p:nvPicPr>
          <p:cNvPr id="10" name="Gráfico 9" descr="Sem bateria com preenchimento sólido">
            <a:extLst>
              <a:ext uri="{FF2B5EF4-FFF2-40B4-BE49-F238E27FC236}">
                <a16:creationId xmlns:a16="http://schemas.microsoft.com/office/drawing/2014/main" id="{FAA16C0D-4FC6-3336-CE2B-665863029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0916" y="2663233"/>
            <a:ext cx="914400" cy="914400"/>
          </a:xfrm>
          <a:prstGeom prst="rect">
            <a:avLst/>
          </a:prstGeom>
        </p:spPr>
      </p:pic>
      <p:pic>
        <p:nvPicPr>
          <p:cNvPr id="16" name="Gráfico 15" descr="Rede para dormir com preenchimento sólido">
            <a:extLst>
              <a:ext uri="{FF2B5EF4-FFF2-40B4-BE49-F238E27FC236}">
                <a16:creationId xmlns:a16="http://schemas.microsoft.com/office/drawing/2014/main" id="{269E7A7D-282C-731D-ABEF-64B5771888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39316" y="2663233"/>
            <a:ext cx="914400" cy="914400"/>
          </a:xfrm>
          <a:prstGeom prst="rect">
            <a:avLst/>
          </a:prstGeom>
        </p:spPr>
      </p:pic>
    </p:spTree>
    <p:extLst>
      <p:ext uri="{BB962C8B-B14F-4D97-AF65-F5344CB8AC3E}">
        <p14:creationId xmlns:p14="http://schemas.microsoft.com/office/powerpoint/2010/main" val="1655277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526CA03-1B58-DECE-DB6E-893215E2EFC6}"/>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95369B08-AE54-BFC0-3E8F-EC2CF2DF0337}"/>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a:t>
            </a:r>
            <a:r>
              <a:rPr lang="bg-BG" sz="2600" dirty="0">
                <a:solidFill>
                  <a:schemeClr val="accent5"/>
                </a:solidFill>
              </a:rPr>
              <a:t>ема</a:t>
            </a:r>
            <a:r>
              <a:rPr lang="en-GB" sz="2600" dirty="0">
                <a:solidFill>
                  <a:schemeClr val="accent5"/>
                </a:solidFill>
              </a:rPr>
              <a:t> 4: </a:t>
            </a:r>
            <a:r>
              <a:rPr lang="ru-RU" sz="2600" dirty="0">
                <a:solidFill>
                  <a:schemeClr val="accent5"/>
                </a:solidFill>
              </a:rPr>
              <a:t>Стратегии за благополучие в хибридна работна среда</a:t>
            </a:r>
            <a:endParaRPr lang="en-US" sz="2600" dirty="0">
              <a:solidFill>
                <a:schemeClr val="accent5"/>
              </a:solidFill>
            </a:endParaRPr>
          </a:p>
          <a:p>
            <a:pPr lvl="0">
              <a:lnSpc>
                <a:spcPct val="90000"/>
              </a:lnSpc>
              <a:buClr>
                <a:schemeClr val="accent5"/>
              </a:buClr>
              <a:buSzPts val="3600"/>
            </a:pPr>
            <a:r>
              <a:rPr lang="en-US" sz="2600" dirty="0">
                <a:solidFill>
                  <a:srgbClr val="636A6F"/>
                </a:solidFill>
              </a:rPr>
              <a:t>4.1. </a:t>
            </a:r>
            <a:r>
              <a:rPr lang="ru-RU" sz="2600" dirty="0">
                <a:solidFill>
                  <a:srgbClr val="636A6F"/>
                </a:solidFill>
              </a:rPr>
              <a:t>Разработване на стратегии за благополучие в хибридна работна среда</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D71F2C69-D4CC-8366-ABCC-3D9F1927B3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94688CCB-FCC1-EA27-B433-5C201E0B28E4}"/>
              </a:ext>
            </a:extLst>
          </p:cNvPr>
          <p:cNvGraphicFramePr>
            <a:graphicFrameLocks noGrp="1"/>
          </p:cNvGraphicFramePr>
          <p:nvPr>
            <p:extLst>
              <p:ext uri="{D42A27DB-BD31-4B8C-83A1-F6EECF244321}">
                <p14:modId xmlns:p14="http://schemas.microsoft.com/office/powerpoint/2010/main" val="2825048602"/>
              </p:ext>
            </p:extLst>
          </p:nvPr>
        </p:nvGraphicFramePr>
        <p:xfrm>
          <a:off x="2425061" y="2131060"/>
          <a:ext cx="4337246" cy="2595880"/>
        </p:xfrm>
        <a:graphic>
          <a:graphicData uri="http://schemas.openxmlformats.org/drawingml/2006/table">
            <a:tbl>
              <a:tblPr firstRow="1" bandRow="1">
                <a:tableStyleId>{BDBED569-4797-4DF1-A0F4-6AAB3CD982D8}</a:tableStyleId>
              </a:tblPr>
              <a:tblGrid>
                <a:gridCol w="4337246">
                  <a:extLst>
                    <a:ext uri="{9D8B030D-6E8A-4147-A177-3AD203B41FA5}">
                      <a16:colId xmlns:a16="http://schemas.microsoft.com/office/drawing/2014/main" val="16619692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a:t>
                      </a:r>
                      <a:r>
                        <a:rPr lang="bg-BG" dirty="0"/>
                        <a:t>Време за фокусиране</a:t>
                      </a:r>
                      <a:r>
                        <a:rPr lang="en-US" dirty="0"/>
                        <a:t>” </a:t>
                      </a:r>
                      <a:r>
                        <a:rPr lang="bg-BG" dirty="0"/>
                        <a:t>в календара на Гугъл</a:t>
                      </a:r>
                      <a:endParaRPr lang="en-US" dirty="0"/>
                    </a:p>
                  </a:txBody>
                  <a:tcPr/>
                </a:tc>
                <a:extLst>
                  <a:ext uri="{0D108BD9-81ED-4DB2-BD59-A6C34878D82A}">
                    <a16:rowId xmlns:a16="http://schemas.microsoft.com/office/drawing/2014/main" val="93660114"/>
                  </a:ext>
                </a:extLst>
              </a:tr>
              <a:tr h="370840">
                <a:tc>
                  <a:txBody>
                    <a:bodyPr/>
                    <a:lstStyle/>
                    <a:p>
                      <a:r>
                        <a:rPr lang="bg-BG" dirty="0">
                          <a:solidFill>
                            <a:schemeClr val="bg1"/>
                          </a:solidFill>
                        </a:rPr>
                        <a:t>Планирайте време за фокусиране като запазвате специфични периоди</a:t>
                      </a:r>
                      <a:r>
                        <a:rPr lang="en-US" dirty="0">
                          <a:solidFill>
                            <a:schemeClr val="bg1"/>
                          </a:solidFill>
                        </a:rPr>
                        <a:t> </a:t>
                      </a:r>
                      <a:r>
                        <a:rPr lang="bg-BG" dirty="0">
                          <a:solidFill>
                            <a:schemeClr val="bg1"/>
                          </a:solidFill>
                        </a:rPr>
                        <a:t>в календара, за да се концентрирате</a:t>
                      </a:r>
                      <a:r>
                        <a:rPr lang="bg-BG" baseline="0" dirty="0">
                          <a:solidFill>
                            <a:schemeClr val="bg1"/>
                          </a:solidFill>
                        </a:rPr>
                        <a:t> върху задачи без прекъсвания</a:t>
                      </a:r>
                      <a:endParaRPr lang="en-US" dirty="0">
                        <a:solidFill>
                          <a:schemeClr val="bg1"/>
                        </a:solidFill>
                      </a:endParaRPr>
                    </a:p>
                    <a:p>
                      <a:endParaRPr lang="en-US" dirty="0">
                        <a:solidFill>
                          <a:schemeClr val="bg1"/>
                        </a:solidFill>
                      </a:endParaRPr>
                    </a:p>
                    <a:p>
                      <a:r>
                        <a:rPr lang="ru-RU" dirty="0">
                          <a:solidFill>
                            <a:schemeClr val="bg1"/>
                          </a:solidFill>
                        </a:rPr>
                        <a:t>Автоматично отказва</a:t>
                      </a:r>
                      <a:r>
                        <a:rPr lang="bg-BG" dirty="0">
                          <a:solidFill>
                            <a:schemeClr val="bg1"/>
                          </a:solidFill>
                        </a:rPr>
                        <a:t>йте </a:t>
                      </a:r>
                      <a:r>
                        <a:rPr lang="ru-RU" dirty="0">
                          <a:solidFill>
                            <a:schemeClr val="bg1"/>
                          </a:solidFill>
                        </a:rPr>
                        <a:t>срещи, давайки знак на колегите, че потребителят не е на разположение</a:t>
                      </a:r>
                      <a:endParaRPr lang="en-US" dirty="0">
                        <a:solidFill>
                          <a:schemeClr val="bg1"/>
                        </a:solidFill>
                      </a:endParaRPr>
                    </a:p>
                    <a:p>
                      <a:endParaRPr lang="en-US" dirty="0">
                        <a:solidFill>
                          <a:schemeClr val="bg1"/>
                        </a:solidFill>
                      </a:endParaRPr>
                    </a:p>
                    <a:p>
                      <a:r>
                        <a:rPr lang="ru-RU" dirty="0">
                          <a:solidFill>
                            <a:schemeClr val="bg1"/>
                          </a:solidFill>
                        </a:rPr>
                        <a:t>Изключвайте звука на известията от Google Chat, за да намалите разсейването по време на периоди на фокусиране</a:t>
                      </a:r>
                      <a:endParaRPr lang="en-US" dirty="0">
                        <a:solidFill>
                          <a:schemeClr val="bg1"/>
                        </a:solidFill>
                      </a:endParaRPr>
                    </a:p>
                  </a:txBody>
                  <a:tcPr anchor="ctr">
                    <a:solidFill>
                      <a:srgbClr val="B787BC"/>
                    </a:solidFill>
                  </a:tcPr>
                </a:tc>
                <a:extLst>
                  <a:ext uri="{0D108BD9-81ED-4DB2-BD59-A6C34878D82A}">
                    <a16:rowId xmlns:a16="http://schemas.microsoft.com/office/drawing/2014/main" val="2508454036"/>
                  </a:ext>
                </a:extLst>
              </a:tr>
            </a:tbl>
          </a:graphicData>
        </a:graphic>
      </p:graphicFrame>
      <p:pic>
        <p:nvPicPr>
          <p:cNvPr id="5" name="Imagem 4">
            <a:extLst>
              <a:ext uri="{FF2B5EF4-FFF2-40B4-BE49-F238E27FC236}">
                <a16:creationId xmlns:a16="http://schemas.microsoft.com/office/drawing/2014/main" id="{2C991DA5-754A-4AE0-396A-01BD7478B6B6}"/>
              </a:ext>
            </a:extLst>
          </p:cNvPr>
          <p:cNvPicPr>
            <a:picLocks noChangeAspect="1"/>
          </p:cNvPicPr>
          <p:nvPr/>
        </p:nvPicPr>
        <p:blipFill>
          <a:blip r:embed="rId5"/>
          <a:stretch>
            <a:fillRect/>
          </a:stretch>
        </p:blipFill>
        <p:spPr>
          <a:xfrm>
            <a:off x="6932658" y="2140590"/>
            <a:ext cx="4337246" cy="2586350"/>
          </a:xfrm>
          <a:prstGeom prst="rect">
            <a:avLst/>
          </a:prstGeom>
          <a:ln>
            <a:solidFill>
              <a:srgbClr val="A02B93"/>
            </a:solidFill>
          </a:ln>
        </p:spPr>
      </p:pic>
    </p:spTree>
    <p:extLst>
      <p:ext uri="{BB962C8B-B14F-4D97-AF65-F5344CB8AC3E}">
        <p14:creationId xmlns:p14="http://schemas.microsoft.com/office/powerpoint/2010/main" val="3692686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F875BDB-4CAA-365E-C687-0147DCE57A8C}"/>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0C6B125F-2712-E712-48BC-57A8424F1E0D}"/>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a:t>
            </a:r>
            <a:r>
              <a:rPr lang="bg-BG" sz="2600" dirty="0">
                <a:solidFill>
                  <a:schemeClr val="accent5"/>
                </a:solidFill>
              </a:rPr>
              <a:t>ема</a:t>
            </a:r>
            <a:r>
              <a:rPr lang="en-GB" sz="2600" dirty="0">
                <a:solidFill>
                  <a:schemeClr val="accent5"/>
                </a:solidFill>
              </a:rPr>
              <a:t> 4: </a:t>
            </a:r>
            <a:r>
              <a:rPr lang="ru-RU" sz="2600" dirty="0">
                <a:solidFill>
                  <a:schemeClr val="accent5"/>
                </a:solidFill>
              </a:rPr>
              <a:t>Стратегии за благополучие в хибридна работна среда</a:t>
            </a:r>
            <a:endParaRPr lang="en-US" sz="2600" dirty="0">
              <a:solidFill>
                <a:schemeClr val="accent5"/>
              </a:solidFill>
            </a:endParaRPr>
          </a:p>
          <a:p>
            <a:pPr lvl="0">
              <a:lnSpc>
                <a:spcPct val="90000"/>
              </a:lnSpc>
              <a:buClr>
                <a:schemeClr val="accent5"/>
              </a:buClr>
              <a:buSzPts val="3600"/>
            </a:pPr>
            <a:r>
              <a:rPr lang="en-US" sz="2600" dirty="0">
                <a:solidFill>
                  <a:srgbClr val="636A6F"/>
                </a:solidFill>
              </a:rPr>
              <a:t>4.1. </a:t>
            </a:r>
            <a:r>
              <a:rPr lang="ru-RU" sz="2600" dirty="0">
                <a:solidFill>
                  <a:srgbClr val="636A6F"/>
                </a:solidFill>
              </a:rPr>
              <a:t>Разработване на стратегии за благополучие в хибридна работна среда</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C1BB3C25-63C0-8577-BCD8-76498E8E8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A1468DF4-36C2-1EAC-94C9-A867EA752266}"/>
              </a:ext>
            </a:extLst>
          </p:cNvPr>
          <p:cNvGraphicFramePr>
            <a:graphicFrameLocks noGrp="1"/>
          </p:cNvGraphicFramePr>
          <p:nvPr>
            <p:extLst>
              <p:ext uri="{D42A27DB-BD31-4B8C-83A1-F6EECF244321}">
                <p14:modId xmlns:p14="http://schemas.microsoft.com/office/powerpoint/2010/main" val="1213568167"/>
              </p:ext>
            </p:extLst>
          </p:nvPr>
        </p:nvGraphicFramePr>
        <p:xfrm>
          <a:off x="2425061" y="2131060"/>
          <a:ext cx="4337246" cy="3022600"/>
        </p:xfrm>
        <a:graphic>
          <a:graphicData uri="http://schemas.openxmlformats.org/drawingml/2006/table">
            <a:tbl>
              <a:tblPr firstRow="1" bandRow="1">
                <a:tableStyleId>{BDBED569-4797-4DF1-A0F4-6AAB3CD982D8}</a:tableStyleId>
              </a:tblPr>
              <a:tblGrid>
                <a:gridCol w="4337246">
                  <a:extLst>
                    <a:ext uri="{9D8B030D-6E8A-4147-A177-3AD203B41FA5}">
                      <a16:colId xmlns:a16="http://schemas.microsoft.com/office/drawing/2014/main" val="16619692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bg-BG" dirty="0"/>
                        <a:t>Програмата</a:t>
                      </a:r>
                      <a:r>
                        <a:rPr lang="en-US" dirty="0"/>
                        <a:t> „</a:t>
                      </a:r>
                      <a:r>
                        <a:rPr lang="bg-BG" dirty="0"/>
                        <a:t>Ваканция за мейлите</a:t>
                      </a:r>
                      <a:r>
                        <a:rPr lang="en-US" dirty="0"/>
                        <a:t>" </a:t>
                      </a:r>
                      <a:r>
                        <a:rPr lang="bg-BG" dirty="0"/>
                        <a:t>на </a:t>
                      </a:r>
                      <a:r>
                        <a:rPr lang="en-US" dirty="0"/>
                        <a:t>Daimler</a:t>
                      </a:r>
                    </a:p>
                  </a:txBody>
                  <a:tcPr/>
                </a:tc>
                <a:extLst>
                  <a:ext uri="{0D108BD9-81ED-4DB2-BD59-A6C34878D82A}">
                    <a16:rowId xmlns:a16="http://schemas.microsoft.com/office/drawing/2014/main" val="93660114"/>
                  </a:ext>
                </a:extLst>
              </a:tr>
              <a:tr h="0">
                <a:tc>
                  <a:txBody>
                    <a:bodyPr/>
                    <a:lstStyle/>
                    <a:p>
                      <a:r>
                        <a:rPr lang="ru-RU" dirty="0">
                          <a:solidFill>
                            <a:schemeClr val="bg1"/>
                          </a:solidFill>
                        </a:rPr>
                        <a:t>Позволява на служителите да настроят своя имейл да изтрива автоматично входящите имейли, докато са в отпуск.</a:t>
                      </a:r>
                      <a:endParaRPr lang="en-US" dirty="0">
                        <a:solidFill>
                          <a:schemeClr val="bg1"/>
                        </a:solidFill>
                      </a:endParaRPr>
                    </a:p>
                    <a:p>
                      <a:endParaRPr lang="en-US" dirty="0">
                        <a:solidFill>
                          <a:schemeClr val="bg1"/>
                        </a:solidFill>
                      </a:endParaRPr>
                    </a:p>
                    <a:p>
                      <a:r>
                        <a:rPr lang="ru-RU" dirty="0">
                          <a:solidFill>
                            <a:schemeClr val="bg1"/>
                          </a:solidFill>
                        </a:rPr>
                        <a:t>Служителите могат напълно да се откъснат от света по време на ваканциите си, без стреса от препълнена пощенска кутия след връщането им.</a:t>
                      </a:r>
                      <a:endParaRPr lang="en-US" dirty="0">
                        <a:solidFill>
                          <a:schemeClr val="bg1"/>
                        </a:solidFill>
                      </a:endParaRPr>
                    </a:p>
                    <a:p>
                      <a:endParaRPr lang="en-US" dirty="0">
                        <a:solidFill>
                          <a:schemeClr val="bg1"/>
                        </a:solidFill>
                      </a:endParaRPr>
                    </a:p>
                    <a:p>
                      <a:r>
                        <a:rPr lang="en-US" sz="1400" b="0" i="0" u="none" strike="noStrike" cap="none" dirty="0">
                          <a:solidFill>
                            <a:schemeClr val="bg1"/>
                          </a:solidFill>
                          <a:effectLst/>
                          <a:latin typeface="+mn-lt"/>
                          <a:ea typeface="+mn-ea"/>
                          <a:cs typeface="+mn-cs"/>
                          <a:sym typeface="Arial"/>
                        </a:rPr>
                        <a:t>“</a:t>
                      </a:r>
                      <a:r>
                        <a:rPr lang="bg-BG" sz="1400" b="0" i="0" u="none" strike="noStrike" cap="none" dirty="0">
                          <a:solidFill>
                            <a:schemeClr val="bg1"/>
                          </a:solidFill>
                          <a:effectLst/>
                          <a:latin typeface="+mn-lt"/>
                          <a:ea typeface="+mn-ea"/>
                          <a:cs typeface="+mn-cs"/>
                          <a:sym typeface="Arial"/>
                        </a:rPr>
                        <a:t>Идеята зад това е да се позволи на хората да си починат</a:t>
                      </a:r>
                      <a:r>
                        <a:rPr lang="en-US" sz="1400" b="0" i="0" u="none" strike="noStrike" cap="none" dirty="0">
                          <a:solidFill>
                            <a:schemeClr val="bg1"/>
                          </a:solidFill>
                          <a:effectLst/>
                          <a:latin typeface="+mn-lt"/>
                          <a:ea typeface="+mn-ea"/>
                          <a:cs typeface="+mn-cs"/>
                          <a:sym typeface="Arial"/>
                        </a:rPr>
                        <a:t>,” </a:t>
                      </a:r>
                      <a:r>
                        <a:rPr lang="bg-BG" sz="1400" b="0" i="0" u="none" strike="noStrike" cap="none" dirty="0">
                          <a:solidFill>
                            <a:schemeClr val="bg1"/>
                          </a:solidFill>
                          <a:effectLst/>
                          <a:latin typeface="+mn-lt"/>
                          <a:ea typeface="+mn-ea"/>
                          <a:cs typeface="+mn-cs"/>
                          <a:sym typeface="Arial"/>
                        </a:rPr>
                        <a:t>казва говорителят на</a:t>
                      </a:r>
                      <a:r>
                        <a:rPr lang="en-US" sz="1400" b="0" i="0" u="none" strike="noStrike" cap="none" dirty="0">
                          <a:solidFill>
                            <a:schemeClr val="bg1"/>
                          </a:solidFill>
                          <a:effectLst/>
                          <a:latin typeface="+mn-lt"/>
                          <a:ea typeface="+mn-ea"/>
                          <a:cs typeface="+mn-cs"/>
                          <a:sym typeface="Arial"/>
                        </a:rPr>
                        <a:t> Daimler </a:t>
                      </a:r>
                      <a:r>
                        <a:rPr lang="bg-BG" sz="1400" b="0" i="0" u="none" strike="noStrike" cap="none" dirty="0">
                          <a:solidFill>
                            <a:schemeClr val="bg1"/>
                          </a:solidFill>
                          <a:effectLst/>
                          <a:latin typeface="+mn-lt"/>
                          <a:ea typeface="+mn-ea"/>
                          <a:cs typeface="+mn-cs"/>
                          <a:sym typeface="Arial"/>
                        </a:rPr>
                        <a:t>Оливър Виховски</a:t>
                      </a:r>
                      <a:r>
                        <a:rPr lang="en-US" sz="1400" b="0" i="0" u="none" strike="noStrike" cap="none" dirty="0">
                          <a:solidFill>
                            <a:schemeClr val="bg1"/>
                          </a:solidFill>
                          <a:effectLst/>
                          <a:latin typeface="+mn-lt"/>
                          <a:ea typeface="+mn-ea"/>
                          <a:cs typeface="+mn-cs"/>
                          <a:sym typeface="Arial"/>
                        </a:rPr>
                        <a:t>. “</a:t>
                      </a:r>
                      <a:r>
                        <a:rPr lang="ru-RU" sz="1400" b="0" i="0" u="none" strike="noStrike" cap="none" dirty="0">
                          <a:solidFill>
                            <a:schemeClr val="bg1"/>
                          </a:solidFill>
                          <a:effectLst/>
                          <a:latin typeface="+mn-lt"/>
                          <a:ea typeface="+mn-ea"/>
                          <a:cs typeface="+mn-cs"/>
                          <a:sym typeface="Arial"/>
                        </a:rPr>
                        <a:t>Така могат да се върнат на работа заредени</a:t>
                      </a:r>
                      <a:r>
                        <a:rPr lang="en-US" sz="1400" b="0" i="0" u="none" strike="noStrike" cap="none" dirty="0">
                          <a:solidFill>
                            <a:schemeClr val="bg1"/>
                          </a:solidFill>
                          <a:effectLst/>
                          <a:latin typeface="+mn-lt"/>
                          <a:ea typeface="+mn-ea"/>
                          <a:cs typeface="+mn-cs"/>
                          <a:sym typeface="Arial"/>
                        </a:rPr>
                        <a:t>.” </a:t>
                      </a:r>
                      <a:r>
                        <a:rPr lang="bg-BG" sz="1400" b="0" i="0" u="none" strike="noStrike" cap="none" dirty="0">
                          <a:solidFill>
                            <a:schemeClr val="bg1"/>
                          </a:solidFill>
                          <a:effectLst/>
                          <a:latin typeface="+mn-lt"/>
                          <a:ea typeface="+mn-ea"/>
                          <a:cs typeface="+mn-cs"/>
                          <a:sym typeface="Arial"/>
                        </a:rPr>
                        <a:t>И най-вече – с празна пощенска кутия.</a:t>
                      </a:r>
                      <a:endParaRPr lang="en-US" dirty="0">
                        <a:solidFill>
                          <a:schemeClr val="bg1"/>
                        </a:solidFill>
                      </a:endParaRPr>
                    </a:p>
                  </a:txBody>
                  <a:tcPr anchor="ctr">
                    <a:solidFill>
                      <a:srgbClr val="B787BC"/>
                    </a:solidFill>
                  </a:tcPr>
                </a:tc>
                <a:extLst>
                  <a:ext uri="{0D108BD9-81ED-4DB2-BD59-A6C34878D82A}">
                    <a16:rowId xmlns:a16="http://schemas.microsoft.com/office/drawing/2014/main" val="2508454036"/>
                  </a:ext>
                </a:extLst>
              </a:tr>
            </a:tbl>
          </a:graphicData>
        </a:graphic>
      </p:graphicFrame>
      <p:pic>
        <p:nvPicPr>
          <p:cNvPr id="3" name="Imagem 2">
            <a:extLst>
              <a:ext uri="{FF2B5EF4-FFF2-40B4-BE49-F238E27FC236}">
                <a16:creationId xmlns:a16="http://schemas.microsoft.com/office/drawing/2014/main" id="{71F49482-53DC-8526-EF5E-A5AFDFD4F75B}"/>
              </a:ext>
            </a:extLst>
          </p:cNvPr>
          <p:cNvPicPr>
            <a:picLocks noChangeAspect="1"/>
          </p:cNvPicPr>
          <p:nvPr/>
        </p:nvPicPr>
        <p:blipFill>
          <a:blip r:embed="rId5"/>
          <a:stretch>
            <a:fillRect/>
          </a:stretch>
        </p:blipFill>
        <p:spPr>
          <a:xfrm>
            <a:off x="6869471" y="2138111"/>
            <a:ext cx="4030133" cy="3022600"/>
          </a:xfrm>
          <a:prstGeom prst="rect">
            <a:avLst/>
          </a:prstGeom>
          <a:ln>
            <a:solidFill>
              <a:srgbClr val="A02B93"/>
            </a:solidFill>
          </a:ln>
        </p:spPr>
      </p:pic>
      <p:sp>
        <p:nvSpPr>
          <p:cNvPr id="4" name="CaixaDeTexto 3">
            <a:extLst>
              <a:ext uri="{FF2B5EF4-FFF2-40B4-BE49-F238E27FC236}">
                <a16:creationId xmlns:a16="http://schemas.microsoft.com/office/drawing/2014/main" id="{0285A4B9-5C1B-23A2-C059-F4DE89DF0A2C}"/>
              </a:ext>
            </a:extLst>
          </p:cNvPr>
          <p:cNvSpPr txBox="1"/>
          <p:nvPr/>
        </p:nvSpPr>
        <p:spPr>
          <a:xfrm>
            <a:off x="2425061" y="5316279"/>
            <a:ext cx="8569004" cy="246221"/>
          </a:xfrm>
          <a:prstGeom prst="rect">
            <a:avLst/>
          </a:prstGeom>
          <a:noFill/>
          <a:ln>
            <a:noFill/>
          </a:ln>
        </p:spPr>
        <p:txBody>
          <a:bodyPr wrap="square" rtlCol="0">
            <a:spAutoFit/>
          </a:bodyPr>
          <a:lstStyle/>
          <a:p>
            <a:pPr algn="r"/>
            <a:r>
              <a:rPr lang="bg-BG" sz="1000" dirty="0"/>
              <a:t>Източник на изображението</a:t>
            </a:r>
            <a:r>
              <a:rPr lang="en-GB" sz="1000" dirty="0"/>
              <a:t>: www.freepik.com </a:t>
            </a:r>
          </a:p>
        </p:txBody>
      </p:sp>
    </p:spTree>
    <p:extLst>
      <p:ext uri="{BB962C8B-B14F-4D97-AF65-F5344CB8AC3E}">
        <p14:creationId xmlns:p14="http://schemas.microsoft.com/office/powerpoint/2010/main" val="89441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0fd5a3148a_2_0"/>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1: </a:t>
            </a:r>
            <a:r>
              <a:rPr lang="bg-BG" sz="2600" dirty="0">
                <a:solidFill>
                  <a:schemeClr val="accent5"/>
                </a:solidFill>
              </a:rPr>
              <a:t>Дигитално благополучие и приобщаване</a:t>
            </a:r>
            <a:endParaRPr lang="en-GB" sz="2600" dirty="0">
              <a:solidFill>
                <a:schemeClr val="accent5"/>
              </a:solidFill>
            </a:endParaRPr>
          </a:p>
          <a:p>
            <a:pPr lvl="0">
              <a:lnSpc>
                <a:spcPct val="90000"/>
              </a:lnSpc>
              <a:buClr>
                <a:schemeClr val="accent5"/>
              </a:buClr>
              <a:buSzPts val="3600"/>
            </a:pPr>
            <a:r>
              <a:rPr lang="en-US" sz="2600" dirty="0">
                <a:solidFill>
                  <a:srgbClr val="636A6F"/>
                </a:solidFill>
                <a:latin typeface="Arial"/>
                <a:ea typeface="Arial"/>
                <a:cs typeface="Arial"/>
                <a:sym typeface="Arial"/>
              </a:rPr>
              <a:t>1.1. </a:t>
            </a:r>
            <a:r>
              <a:rPr lang="ru-RU" sz="2600" dirty="0">
                <a:solidFill>
                  <a:srgbClr val="636A6F"/>
                </a:solidFill>
              </a:rPr>
              <a:t>Общ преглед на обучението и плана на сесията</a:t>
            </a:r>
            <a:endParaRPr lang="en-US" sz="2600" dirty="0">
              <a:solidFill>
                <a:srgbClr val="636A6F"/>
              </a:solidFill>
              <a:latin typeface="Arial"/>
              <a:ea typeface="Arial"/>
              <a:cs typeface="Arial"/>
              <a:sym typeface="Arial"/>
            </a:endParaRPr>
          </a:p>
          <a:p>
            <a:pPr marL="0" marR="0" lvl="0" indent="0" algn="l" rtl="0">
              <a:lnSpc>
                <a:spcPct val="90000"/>
              </a:lnSpc>
              <a:spcBef>
                <a:spcPts val="0"/>
              </a:spcBef>
              <a:spcAft>
                <a:spcPts val="0"/>
              </a:spcAft>
              <a:buClr>
                <a:schemeClr val="accent5"/>
              </a:buClr>
              <a:buSzPts val="3600"/>
              <a:buFont typeface="Arial"/>
              <a:buNone/>
            </a:pP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3" name="Diagrama 2">
            <a:extLst>
              <a:ext uri="{FF2B5EF4-FFF2-40B4-BE49-F238E27FC236}">
                <a16:creationId xmlns:a16="http://schemas.microsoft.com/office/drawing/2014/main" id="{6428AB19-7E78-9A10-F8E6-D9262F8DD5DB}"/>
              </a:ext>
            </a:extLst>
          </p:cNvPr>
          <p:cNvGraphicFramePr/>
          <p:nvPr>
            <p:extLst>
              <p:ext uri="{D42A27DB-BD31-4B8C-83A1-F6EECF244321}">
                <p14:modId xmlns:p14="http://schemas.microsoft.com/office/powerpoint/2010/main" val="3572210083"/>
              </p:ext>
            </p:extLst>
          </p:nvPr>
        </p:nvGraphicFramePr>
        <p:xfrm>
          <a:off x="2213749" y="87564"/>
          <a:ext cx="8739386" cy="575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C3A65F4C-2BF9-DB7E-35B0-4EFEC8985493}"/>
              </a:ext>
            </a:extLst>
          </p:cNvPr>
          <p:cNvGraphicFramePr/>
          <p:nvPr>
            <p:extLst>
              <p:ext uri="{D42A27DB-BD31-4B8C-83A1-F6EECF244321}">
                <p14:modId xmlns:p14="http://schemas.microsoft.com/office/powerpoint/2010/main" val="389955960"/>
              </p:ext>
            </p:extLst>
          </p:nvPr>
        </p:nvGraphicFramePr>
        <p:xfrm>
          <a:off x="2031999" y="4788309"/>
          <a:ext cx="8921135" cy="13500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DE9CD6B1-F82E-12E9-9B64-2E0596BCE500}"/>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81E0E263-8444-C647-2298-2E5154FDBE78}"/>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a:t>
            </a:r>
            <a:r>
              <a:rPr lang="bg-BG" sz="2600" dirty="0">
                <a:solidFill>
                  <a:schemeClr val="accent5"/>
                </a:solidFill>
              </a:rPr>
              <a:t>ема</a:t>
            </a:r>
            <a:r>
              <a:rPr lang="en-GB" sz="2600" dirty="0">
                <a:solidFill>
                  <a:schemeClr val="accent5"/>
                </a:solidFill>
              </a:rPr>
              <a:t> 4: </a:t>
            </a:r>
            <a:r>
              <a:rPr lang="ru-RU" sz="2600" dirty="0">
                <a:solidFill>
                  <a:schemeClr val="accent5"/>
                </a:solidFill>
              </a:rPr>
              <a:t>Стратегии за благополучие в хибридна работна среда</a:t>
            </a:r>
            <a:endParaRPr lang="en-US" sz="2600" dirty="0">
              <a:solidFill>
                <a:schemeClr val="accent5"/>
              </a:solidFill>
            </a:endParaRPr>
          </a:p>
          <a:p>
            <a:pPr lvl="0">
              <a:lnSpc>
                <a:spcPct val="90000"/>
              </a:lnSpc>
              <a:buClr>
                <a:schemeClr val="accent5"/>
              </a:buClr>
              <a:buSzPts val="3600"/>
            </a:pPr>
            <a:r>
              <a:rPr lang="en-US" sz="2600" dirty="0">
                <a:solidFill>
                  <a:srgbClr val="636A6F"/>
                </a:solidFill>
              </a:rPr>
              <a:t>4.1. </a:t>
            </a:r>
            <a:r>
              <a:rPr lang="ru-RU" sz="2600" dirty="0">
                <a:solidFill>
                  <a:srgbClr val="636A6F"/>
                </a:solidFill>
              </a:rPr>
              <a:t>Разработване на стратегии за благополучие в хибридна работна среда</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B8903D4E-BFC5-83AD-BAE6-CC2278D2EB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5" name="Tabela 4">
            <a:extLst>
              <a:ext uri="{FF2B5EF4-FFF2-40B4-BE49-F238E27FC236}">
                <a16:creationId xmlns:a16="http://schemas.microsoft.com/office/drawing/2014/main" id="{439A3F89-D2C6-8703-4371-E2EE76DE438A}"/>
              </a:ext>
            </a:extLst>
          </p:cNvPr>
          <p:cNvGraphicFramePr>
            <a:graphicFrameLocks noGrp="1"/>
          </p:cNvGraphicFramePr>
          <p:nvPr>
            <p:extLst>
              <p:ext uri="{D42A27DB-BD31-4B8C-83A1-F6EECF244321}">
                <p14:modId xmlns:p14="http://schemas.microsoft.com/office/powerpoint/2010/main" val="4154833090"/>
              </p:ext>
            </p:extLst>
          </p:nvPr>
        </p:nvGraphicFramePr>
        <p:xfrm>
          <a:off x="2489200" y="1893081"/>
          <a:ext cx="8127999" cy="469900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bg-BG" dirty="0"/>
                        <a:t>Защо да приоритизирате дигиталното благополучие</a:t>
                      </a:r>
                      <a:r>
                        <a:rPr lang="pt-PT" dirty="0"/>
                        <a:t>?</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16332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Повишена продуктивност</a:t>
                      </a: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По-голямо удовлетворение</a:t>
                      </a:r>
                      <a:r>
                        <a:rPr lang="bg-BG" b="1" baseline="0" dirty="0"/>
                        <a:t> от работата</a:t>
                      </a:r>
                      <a:endParaRPr lang="en-GB" b="1"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b="1" dirty="0"/>
                        <a:t>По-силни връзки в екипа</a:t>
                      </a:r>
                      <a:endParaRPr lang="en-GB" b="1" dirty="0"/>
                    </a:p>
                    <a:p>
                      <a:endParaRPr lang="en-GB" dirty="0"/>
                    </a:p>
                  </a:txBody>
                  <a:tcPr/>
                </a:tc>
                <a:extLst>
                  <a:ext uri="{0D108BD9-81ED-4DB2-BD59-A6C34878D82A}">
                    <a16:rowId xmlns:a16="http://schemas.microsoft.com/office/drawing/2014/main" val="3816319934"/>
                  </a:ext>
                </a:extLst>
              </a:tr>
              <a:tr h="0">
                <a:tc>
                  <a:txBody>
                    <a:bodyPr/>
                    <a:lstStyle/>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r>
                        <a:rPr lang="bg-BG" dirty="0"/>
                        <a:t>Служителите с по-здравословни технологични навици съобщават за повишена концентрация и ефективност.</a:t>
                      </a:r>
                    </a:p>
                    <a:p>
                      <a:endParaRPr lang="bg-BG" dirty="0"/>
                    </a:p>
                    <a:p>
                      <a:r>
                        <a:rPr lang="bg-BG" dirty="0"/>
                        <a:t>Почивките за дигитална детоксикация осигуряват умствено презареждане, подобрявайки работоспособността</a:t>
                      </a:r>
                      <a:r>
                        <a:rPr lang="en-US" dirty="0"/>
                        <a:t>.</a:t>
                      </a:r>
                    </a:p>
                  </a:txBody>
                  <a:tcPr anchor="ctr"/>
                </a:tc>
                <a:tc>
                  <a:txBody>
                    <a:bodyPr/>
                    <a:lstStyle/>
                    <a:p>
                      <a:r>
                        <a:rPr lang="bg-BG" dirty="0"/>
                        <a:t>Политиките за благополучие намаляват бърнаута</a:t>
                      </a:r>
                      <a:r>
                        <a:rPr lang="bg-BG" baseline="0" dirty="0"/>
                        <a:t> и водят до </a:t>
                      </a:r>
                      <a:r>
                        <a:rPr lang="bg-BG" dirty="0"/>
                        <a:t>по-щастливи служители. </a:t>
                      </a:r>
                    </a:p>
                    <a:p>
                      <a:endParaRPr lang="bg-BG" dirty="0"/>
                    </a:p>
                    <a:p>
                      <a:r>
                        <a:rPr lang="bg-BG" dirty="0"/>
                        <a:t>Служителите чувстват подкрепа, когато организациите приоритизират здравето им.</a:t>
                      </a:r>
                      <a:endParaRPr lang="en-US" dirty="0"/>
                    </a:p>
                  </a:txBody>
                  <a:tcPr anchor="ctr"/>
                </a:tc>
                <a:tc>
                  <a:txBody>
                    <a:bodyPr/>
                    <a:lstStyle/>
                    <a:p>
                      <a:r>
                        <a:rPr lang="bg-BG" dirty="0"/>
                        <a:t>Структурираните политики при комуникацията осигуряват приобщаване и намаляват изолацията. </a:t>
                      </a:r>
                    </a:p>
                    <a:p>
                      <a:endParaRPr lang="bg-BG" dirty="0"/>
                    </a:p>
                    <a:p>
                      <a:r>
                        <a:rPr lang="bg-BG" dirty="0"/>
                        <a:t>Балансираният подход засилва сътрудничеството и ангажираността помежду хибридните екипи</a:t>
                      </a:r>
                      <a:r>
                        <a:rPr lang="en-US" dirty="0"/>
                        <a:t>.</a:t>
                      </a:r>
                    </a:p>
                  </a:txBody>
                  <a:tcPr anchor="ctr"/>
                </a:tc>
                <a:extLst>
                  <a:ext uri="{0D108BD9-81ED-4DB2-BD59-A6C34878D82A}">
                    <a16:rowId xmlns:a16="http://schemas.microsoft.com/office/drawing/2014/main" val="1559304783"/>
                  </a:ext>
                </a:extLst>
              </a:tr>
            </a:tbl>
          </a:graphicData>
        </a:graphic>
      </p:graphicFrame>
      <p:pic>
        <p:nvPicPr>
          <p:cNvPr id="8" name="Gráfico 7" descr="Foguetão com preenchimento sólido">
            <a:extLst>
              <a:ext uri="{FF2B5EF4-FFF2-40B4-BE49-F238E27FC236}">
                <a16:creationId xmlns:a16="http://schemas.microsoft.com/office/drawing/2014/main" id="{457D8FE2-3361-3428-85F2-B22F1A4DE0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4722" y="3067125"/>
            <a:ext cx="914400" cy="914400"/>
          </a:xfrm>
          <a:prstGeom prst="rect">
            <a:avLst/>
          </a:prstGeom>
        </p:spPr>
      </p:pic>
      <p:pic>
        <p:nvPicPr>
          <p:cNvPr id="12" name="Gráfico 11" descr="Lado direito do cérebro com preenchimento sólido">
            <a:extLst>
              <a:ext uri="{FF2B5EF4-FFF2-40B4-BE49-F238E27FC236}">
                <a16:creationId xmlns:a16="http://schemas.microsoft.com/office/drawing/2014/main" id="{93599CF8-5F8B-44BF-3A4D-DDA3265D4C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42322" y="3081188"/>
            <a:ext cx="914400" cy="914400"/>
          </a:xfrm>
          <a:prstGeom prst="rect">
            <a:avLst/>
          </a:prstGeom>
        </p:spPr>
      </p:pic>
      <p:pic>
        <p:nvPicPr>
          <p:cNvPr id="14" name="Gráfico 13" descr="Ligado com preenchimento sólido">
            <a:extLst>
              <a:ext uri="{FF2B5EF4-FFF2-40B4-BE49-F238E27FC236}">
                <a16:creationId xmlns:a16="http://schemas.microsoft.com/office/drawing/2014/main" id="{CCFB047B-8807-867F-9136-59FDB9F554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89160" y="3033341"/>
            <a:ext cx="914400" cy="914400"/>
          </a:xfrm>
          <a:prstGeom prst="rect">
            <a:avLst/>
          </a:prstGeom>
        </p:spPr>
      </p:pic>
    </p:spTree>
    <p:extLst>
      <p:ext uri="{BB962C8B-B14F-4D97-AF65-F5344CB8AC3E}">
        <p14:creationId xmlns:p14="http://schemas.microsoft.com/office/powerpoint/2010/main" val="4104269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554A10C3-9114-A878-3EAA-05E620EFA4F9}"/>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BFDC4A72-DA0D-7D71-F03E-1C812777254E}"/>
              </a:ext>
            </a:extLst>
          </p:cNvPr>
          <p:cNvSpPr txBox="1">
            <a:spLocks noGrp="1"/>
          </p:cNvSpPr>
          <p:nvPr>
            <p:ph type="body" idx="2"/>
          </p:nvPr>
        </p:nvSpPr>
        <p:spPr>
          <a:xfrm>
            <a:off x="6372225" y="1065638"/>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FCC7E8FD-5544-15F7-BBAC-EC9245256FCC}"/>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bg-BG" sz="2400" b="1" dirty="0">
                <a:solidFill>
                  <a:schemeClr val="accent6"/>
                </a:solidFill>
              </a:rPr>
              <a:t>Дейност</a:t>
            </a:r>
            <a:r>
              <a:rPr lang="en-US" sz="2400" b="1" dirty="0">
                <a:solidFill>
                  <a:schemeClr val="accent6"/>
                </a:solidFill>
              </a:rPr>
              <a:t> 4.1. </a:t>
            </a:r>
            <a:r>
              <a:rPr lang="bg-BG" sz="2400" b="1" dirty="0">
                <a:solidFill>
                  <a:schemeClr val="accent6"/>
                </a:solidFill>
              </a:rPr>
              <a:t>Оценяване на навиците за дигитално благополучие</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18A110C9-4E44-0B00-D79C-6147D70ADF10}"/>
              </a:ext>
            </a:extLst>
          </p:cNvPr>
          <p:cNvPicPr preferRelativeResize="0"/>
          <p:nvPr/>
        </p:nvPicPr>
        <p:blipFill rotWithShape="1">
          <a:blip r:embed="rId3">
            <a:alphaModFix/>
          </a:blip>
          <a:srcRect/>
          <a:stretch/>
        </p:blipFill>
        <p:spPr>
          <a:xfrm>
            <a:off x="6543675" y="1299587"/>
            <a:ext cx="914400" cy="914400"/>
          </a:xfrm>
          <a:prstGeom prst="rect">
            <a:avLst/>
          </a:prstGeom>
          <a:noFill/>
          <a:ln>
            <a:noFill/>
          </a:ln>
        </p:spPr>
      </p:pic>
      <p:sp>
        <p:nvSpPr>
          <p:cNvPr id="140" name="Google Shape;140;p8">
            <a:extLst>
              <a:ext uri="{FF2B5EF4-FFF2-40B4-BE49-F238E27FC236}">
                <a16:creationId xmlns:a16="http://schemas.microsoft.com/office/drawing/2014/main" id="{1D3867D4-823E-FE28-EC0F-46E5653BB796}"/>
              </a:ext>
            </a:extLst>
          </p:cNvPr>
          <p:cNvSpPr txBox="1"/>
          <p:nvPr/>
        </p:nvSpPr>
        <p:spPr>
          <a:xfrm>
            <a:off x="6543675" y="2177532"/>
            <a:ext cx="5400675" cy="4252791"/>
          </a:xfrm>
          <a:prstGeom prst="rect">
            <a:avLst/>
          </a:prstGeom>
          <a:noFill/>
          <a:ln>
            <a:noFill/>
          </a:ln>
        </p:spPr>
        <p:txBody>
          <a:bodyPr spcFirstLastPara="1" wrap="square" lIns="91425" tIns="45700" rIns="91425" bIns="45700" anchor="t" anchorCtr="0">
            <a:spAutoFit/>
          </a:bodyPr>
          <a:lstStyle/>
          <a:p>
            <a:pPr lvl="0">
              <a:lnSpc>
                <a:spcPct val="107000"/>
              </a:lnSpc>
            </a:pPr>
            <a:r>
              <a:rPr lang="bg-BG" sz="1800" b="1" dirty="0">
                <a:solidFill>
                  <a:srgbClr val="636A6F"/>
                </a:solidFill>
              </a:rPr>
              <a:t>След завършване на тази дейност ще можете да</a:t>
            </a:r>
            <a:r>
              <a:rPr lang="en-GB" sz="1800" b="1" dirty="0">
                <a:solidFill>
                  <a:srgbClr val="636A6F"/>
                </a:solidFill>
                <a:latin typeface="Arial"/>
                <a:ea typeface="Arial"/>
                <a:cs typeface="Arial"/>
                <a:sym typeface="Arial"/>
              </a:rPr>
              <a:t>:</a:t>
            </a:r>
            <a:endParaRPr dirty="0"/>
          </a:p>
          <a:p>
            <a:pPr marL="285750" lvl="0" indent="-285750">
              <a:lnSpc>
                <a:spcPct val="107000"/>
              </a:lnSpc>
              <a:spcBef>
                <a:spcPts val="800"/>
              </a:spcBef>
              <a:buClr>
                <a:schemeClr val="accent6"/>
              </a:buClr>
              <a:buSzPts val="1800"/>
              <a:buFont typeface="Arial"/>
              <a:buChar char="•"/>
            </a:pPr>
            <a:r>
              <a:rPr lang="bg-BG" sz="1800" i="1" dirty="0">
                <a:solidFill>
                  <a:srgbClr val="636A6F"/>
                </a:solidFill>
              </a:rPr>
              <a:t>Разпознавате </a:t>
            </a:r>
            <a:r>
              <a:rPr lang="ru-RU" sz="1800" i="1" dirty="0">
                <a:solidFill>
                  <a:srgbClr val="636A6F"/>
                </a:solidFill>
              </a:rPr>
              <a:t>ключовите компоненти на дигиталното благополучие и тяхното влияние върху продуктивността и удовлетвореността на служителите</a:t>
            </a:r>
            <a:endParaRPr lang="en-US" sz="1800" i="1" dirty="0">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chemeClr val="accent6"/>
              </a:buClr>
              <a:buSzPts val="1800"/>
              <a:buFont typeface="Arial"/>
              <a:buChar char="•"/>
            </a:pPr>
            <a:r>
              <a:rPr lang="bg-BG" sz="1800" i="1" dirty="0">
                <a:solidFill>
                  <a:srgbClr val="636A6F"/>
                </a:solidFill>
                <a:latin typeface="Arial"/>
                <a:ea typeface="Arial"/>
                <a:cs typeface="Arial"/>
                <a:sym typeface="Arial"/>
              </a:rPr>
              <a:t>Анализирате дигиталните и социални нужди на служителите в хибридна работна среда</a:t>
            </a:r>
            <a:endParaRPr lang="en-US" sz="1800" i="1" dirty="0">
              <a:solidFill>
                <a:srgbClr val="636A6F"/>
              </a:solidFill>
              <a:latin typeface="Arial"/>
              <a:ea typeface="Arial"/>
              <a:cs typeface="Arial"/>
              <a:sym typeface="Arial"/>
            </a:endParaRPr>
          </a:p>
          <a:p>
            <a:pPr marL="285750" marR="0" lvl="0" indent="-285750" algn="l" rtl="0">
              <a:lnSpc>
                <a:spcPct val="107000"/>
              </a:lnSpc>
              <a:spcBef>
                <a:spcPts val="800"/>
              </a:spcBef>
              <a:spcAft>
                <a:spcPts val="0"/>
              </a:spcAft>
              <a:buClr>
                <a:schemeClr val="accent6"/>
              </a:buClr>
              <a:buSzPts val="1800"/>
              <a:buFont typeface="Arial"/>
              <a:buChar char="•"/>
            </a:pPr>
            <a:r>
              <a:rPr lang="bg-BG" sz="1800" i="1" dirty="0">
                <a:solidFill>
                  <a:srgbClr val="636A6F"/>
                </a:solidFill>
                <a:latin typeface="Arial"/>
                <a:ea typeface="Arial"/>
                <a:cs typeface="Arial"/>
                <a:sym typeface="Arial"/>
              </a:rPr>
              <a:t>Разработвате стратегии за популяризиране на дигиталното благополучие и социалната свързаност вусловията на хибридни работни места.</a:t>
            </a:r>
            <a:endParaRPr lang="en-US" dirty="0"/>
          </a:p>
        </p:txBody>
      </p:sp>
      <p:sp>
        <p:nvSpPr>
          <p:cNvPr id="141" name="Google Shape;141;p8">
            <a:extLst>
              <a:ext uri="{FF2B5EF4-FFF2-40B4-BE49-F238E27FC236}">
                <a16:creationId xmlns:a16="http://schemas.microsoft.com/office/drawing/2014/main" id="{81C29E82-8A09-FC90-93FE-A46D92F5BC9C}"/>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дейността е да се проучат настоящите навици на участниците за дигитално благополучие, да се помисли доколко са ефективни и да се намерят възможности за подобрение.</a:t>
            </a:r>
            <a:endParaRPr lang="en-US" b="1" i="1" u="none" strike="noStrike" cap="none" dirty="0">
              <a:solidFill>
                <a:srgbClr val="868E93"/>
              </a:solidFill>
              <a:latin typeface="Open Sans Light"/>
              <a:ea typeface="Open Sans Light"/>
              <a:cs typeface="Open Sans Light"/>
              <a:sym typeface="Open Sans Light"/>
            </a:endParaRPr>
          </a:p>
        </p:txBody>
      </p:sp>
      <p:pic>
        <p:nvPicPr>
          <p:cNvPr id="142" name="Google Shape;142;p8">
            <a:extLst>
              <a:ext uri="{FF2B5EF4-FFF2-40B4-BE49-F238E27FC236}">
                <a16:creationId xmlns:a16="http://schemas.microsoft.com/office/drawing/2014/main" id="{B7AA4A79-67C6-B1D3-1F3E-F9B174EBF505}"/>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70CB763E-67C1-F87C-BB85-7303748726B8}"/>
              </a:ext>
            </a:extLst>
          </p:cNvPr>
          <p:cNvSpPr txBox="1"/>
          <p:nvPr/>
        </p:nvSpPr>
        <p:spPr>
          <a:xfrm>
            <a:off x="7629525" y="1537030"/>
            <a:ext cx="4008848" cy="487465"/>
          </a:xfrm>
          <a:prstGeom prst="rect">
            <a:avLst/>
          </a:prstGeom>
          <a:noFill/>
          <a:ln>
            <a:noFill/>
          </a:ln>
        </p:spPr>
        <p:txBody>
          <a:bodyPr spcFirstLastPara="1" wrap="square" lIns="91425" tIns="45700" rIns="91425" bIns="45700" anchor="t" anchorCtr="0">
            <a:spAutoFit/>
          </a:bodyPr>
          <a:lstStyle/>
          <a:p>
            <a:pPr>
              <a:lnSpc>
                <a:spcPct val="107000"/>
              </a:lnSpc>
            </a:pPr>
            <a:r>
              <a:rPr lang="bg-BG" sz="2400" b="1" dirty="0">
                <a:solidFill>
                  <a:srgbClr val="9868BD"/>
                </a:solidFill>
              </a:rPr>
              <a:t>Резултати от обучението</a:t>
            </a:r>
            <a:endParaRPr lang="bg-BG" sz="2400" b="1" dirty="0">
              <a:solidFill>
                <a:srgbClr val="636A6F"/>
              </a:solidFill>
            </a:endParaRPr>
          </a:p>
        </p:txBody>
      </p:sp>
    </p:spTree>
    <p:extLst>
      <p:ext uri="{BB962C8B-B14F-4D97-AF65-F5344CB8AC3E}">
        <p14:creationId xmlns:p14="http://schemas.microsoft.com/office/powerpoint/2010/main" val="925377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7B048950-FE2B-0DDF-6C38-4D6837EDFB41}"/>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90D3B2A7-B93C-422D-C301-6F02BB235559}"/>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 – </a:t>
            </a:r>
            <a:r>
              <a:rPr lang="bg-BG" b="1" dirty="0">
                <a:solidFill>
                  <a:schemeClr val="accent6"/>
                </a:solidFill>
                <a:latin typeface="Arial"/>
                <a:ea typeface="Arial"/>
                <a:cs typeface="Arial"/>
                <a:sym typeface="Arial"/>
              </a:rPr>
              <a:t>Формиране на група</a:t>
            </a:r>
            <a:endParaRPr lang="en-US" b="1" dirty="0">
              <a:solidFill>
                <a:schemeClr val="accent6"/>
              </a:solidFill>
              <a:latin typeface="Arial"/>
              <a:ea typeface="Arial"/>
              <a:cs typeface="Arial"/>
              <a:sym typeface="Arial"/>
            </a:endParaRPr>
          </a:p>
          <a:p>
            <a:pPr marL="285750" indent="-285750">
              <a:spcBef>
                <a:spcPts val="0"/>
              </a:spcBef>
              <a:buClr>
                <a:srgbClr val="9869BD"/>
              </a:buClr>
            </a:pPr>
            <a:r>
              <a:rPr lang="bg-BG" dirty="0">
                <a:solidFill>
                  <a:srgbClr val="868E93"/>
                </a:solidFill>
                <a:latin typeface="Arial"/>
                <a:cs typeface="Arial"/>
                <a:sym typeface="Arial"/>
              </a:rPr>
              <a:t>Отидете при Вашата група и поемете роля</a:t>
            </a:r>
            <a:r>
              <a:rPr lang="en-US" dirty="0">
                <a:solidFill>
                  <a:srgbClr val="868E93"/>
                </a:solidFill>
                <a:latin typeface="Arial"/>
                <a:cs typeface="Arial"/>
                <a:sym typeface="Arial"/>
              </a:rPr>
              <a:t> (</a:t>
            </a:r>
            <a:r>
              <a:rPr lang="bg-BG" dirty="0">
                <a:solidFill>
                  <a:srgbClr val="868E93"/>
                </a:solidFill>
                <a:latin typeface="Arial"/>
                <a:cs typeface="Arial"/>
                <a:sym typeface="Arial"/>
              </a:rPr>
              <a:t>протоколчик</a:t>
            </a:r>
            <a:r>
              <a:rPr lang="en-US" dirty="0">
                <a:solidFill>
                  <a:srgbClr val="868E93"/>
                </a:solidFill>
                <a:latin typeface="Arial"/>
                <a:cs typeface="Arial"/>
                <a:sym typeface="Arial"/>
              </a:rPr>
              <a:t>, </a:t>
            </a:r>
            <a:r>
              <a:rPr lang="bg-BG" dirty="0">
                <a:solidFill>
                  <a:srgbClr val="868E93"/>
                </a:solidFill>
                <a:latin typeface="Arial"/>
                <a:cs typeface="Arial"/>
                <a:sym typeface="Arial"/>
              </a:rPr>
              <a:t>водещ бележки или</a:t>
            </a:r>
            <a:r>
              <a:rPr lang="en-US" dirty="0">
                <a:solidFill>
                  <a:srgbClr val="868E93"/>
                </a:solidFill>
                <a:latin typeface="Arial"/>
                <a:cs typeface="Arial"/>
                <a:sym typeface="Arial"/>
              </a:rPr>
              <a:t> </a:t>
            </a:r>
            <a:r>
              <a:rPr lang="bg-BG" dirty="0">
                <a:solidFill>
                  <a:srgbClr val="868E93"/>
                </a:solidFill>
                <a:latin typeface="Arial"/>
                <a:cs typeface="Arial"/>
                <a:sym typeface="Arial"/>
              </a:rPr>
              <a:t>водещ дебат</a:t>
            </a:r>
            <a:r>
              <a:rPr lang="en-US" dirty="0">
                <a:solidFill>
                  <a:srgbClr val="868E93"/>
                </a:solidFill>
                <a:latin typeface="Arial"/>
                <a:cs typeface="Arial"/>
                <a:sym typeface="Arial"/>
              </a:rPr>
              <a:t>)</a:t>
            </a:r>
          </a:p>
          <a:p>
            <a:pPr marL="0" indent="0">
              <a:spcBef>
                <a:spcPts val="0"/>
              </a:spcBef>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2 –</a:t>
            </a:r>
            <a:r>
              <a:rPr lang="bg-BG" b="1" dirty="0">
                <a:solidFill>
                  <a:schemeClr val="accent6"/>
                </a:solidFill>
                <a:latin typeface="Arial"/>
                <a:cs typeface="Arial"/>
                <a:sym typeface="Arial"/>
              </a:rPr>
              <a:t> Помагайте си и обмисляйте идеи</a:t>
            </a:r>
            <a:endParaRPr lang="en-GB" b="1" dirty="0">
              <a:solidFill>
                <a:schemeClr val="accent6"/>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Споделете навиците си за дигитално благополучие и оценете тяхната ефективност</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Заедно обмислете решения за управление на дигиталната умора и подобряване на баланса</a:t>
            </a:r>
            <a:endParaRPr lang="en-US" dirty="0">
              <a:solidFill>
                <a:srgbClr val="868E93"/>
              </a:solidFill>
              <a:latin typeface="Arial"/>
              <a:cs typeface="Arial"/>
              <a:sym typeface="Arial"/>
            </a:endParaRPr>
          </a:p>
          <a:p>
            <a:pPr marL="0" indent="0">
              <a:spcBef>
                <a:spcPts val="0"/>
              </a:spcBef>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3</a:t>
            </a:r>
            <a:r>
              <a:rPr lang="en-GB" b="1" dirty="0">
                <a:solidFill>
                  <a:schemeClr val="accent6"/>
                </a:solidFill>
                <a:latin typeface="Arial"/>
                <a:ea typeface="Arial"/>
                <a:cs typeface="Arial"/>
                <a:sym typeface="Arial"/>
              </a:rPr>
              <a:t> – </a:t>
            </a:r>
            <a:r>
              <a:rPr lang="bg-BG" b="1" dirty="0">
                <a:solidFill>
                  <a:schemeClr val="accent6"/>
                </a:solidFill>
                <a:latin typeface="Arial"/>
                <a:cs typeface="Arial"/>
                <a:sym typeface="Arial"/>
              </a:rPr>
              <a:t>Водете си бележки</a:t>
            </a:r>
            <a:endParaRPr lang="en-GB" b="1" dirty="0">
              <a:solidFill>
                <a:schemeClr val="accent6"/>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Документирайте ключовите точки и решения, които да споделите по време на обсъждането</a:t>
            </a:r>
            <a:endParaRPr lang="en-US" dirty="0">
              <a:solidFill>
                <a:srgbClr val="868E93"/>
              </a:solidFill>
              <a:latin typeface="Arial"/>
              <a:cs typeface="Arial"/>
              <a:sym typeface="Arial"/>
            </a:endParaRPr>
          </a:p>
        </p:txBody>
      </p:sp>
      <p:pic>
        <p:nvPicPr>
          <p:cNvPr id="151" name="Google Shape;151;p9" descr="Ampulheta 90% com preenchimento sólido">
            <a:extLst>
              <a:ext uri="{FF2B5EF4-FFF2-40B4-BE49-F238E27FC236}">
                <a16:creationId xmlns:a16="http://schemas.microsoft.com/office/drawing/2014/main" id="{0853D145-F425-E284-83D1-78BA4924B89D}"/>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EAC64E96-E32E-69AB-879B-0E5A4D406BD3}"/>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00h:15m</a:t>
            </a:r>
            <a:endParaRPr sz="1600" b="1" dirty="0">
              <a:solidFill>
                <a:schemeClr val="accent6"/>
              </a:solidFill>
              <a:latin typeface="Arial"/>
              <a:ea typeface="Arial"/>
              <a:cs typeface="Arial"/>
              <a:sym typeface="Arial"/>
            </a:endParaRPr>
          </a:p>
        </p:txBody>
      </p:sp>
      <p:sp>
        <p:nvSpPr>
          <p:cNvPr id="5" name="Google Shape;138;p8">
            <a:extLst>
              <a:ext uri="{FF2B5EF4-FFF2-40B4-BE49-F238E27FC236}">
                <a16:creationId xmlns:a16="http://schemas.microsoft.com/office/drawing/2014/main" id="{12988564-460B-214E-6353-68CDB11BB184}"/>
              </a:ext>
            </a:extLst>
          </p:cNvPr>
          <p:cNvSpPr txBox="1">
            <a:spLocks/>
          </p:cNvSpPr>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bg-BG" sz="2400" b="1" dirty="0">
                <a:solidFill>
                  <a:schemeClr val="accent6"/>
                </a:solidFill>
              </a:rPr>
              <a:t>Дейност</a:t>
            </a:r>
            <a:r>
              <a:rPr lang="en-US" sz="2400" b="1" dirty="0">
                <a:solidFill>
                  <a:schemeClr val="accent6"/>
                </a:solidFill>
              </a:rPr>
              <a:t> 4.1. </a:t>
            </a:r>
            <a:r>
              <a:rPr lang="bg-BG" sz="2400" b="1" dirty="0">
                <a:solidFill>
                  <a:schemeClr val="accent6"/>
                </a:solidFill>
              </a:rPr>
              <a:t>Оценяване на навиците за дигитално благополучие</a:t>
            </a:r>
            <a:endParaRPr lang="en-US" sz="3600" dirty="0">
              <a:solidFill>
                <a:schemeClr val="accent5"/>
              </a:solidFill>
            </a:endParaRPr>
          </a:p>
        </p:txBody>
      </p:sp>
    </p:spTree>
    <p:extLst>
      <p:ext uri="{BB962C8B-B14F-4D97-AF65-F5344CB8AC3E}">
        <p14:creationId xmlns:p14="http://schemas.microsoft.com/office/powerpoint/2010/main" val="1716339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CCBB688-1FF0-E7BA-03C7-05BCEEAEBF53}"/>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F1C7B4DE-2136-DE4C-75C3-178DD632EF95}"/>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Ресурси</a:t>
            </a:r>
            <a:endParaRPr dirty="0">
              <a:solidFill>
                <a:schemeClr val="accent6"/>
              </a:solidFill>
            </a:endParaRPr>
          </a:p>
          <a:p>
            <a:pPr marL="228600" lvl="0" indent="-228600">
              <a:buClr>
                <a:srgbClr val="9869BD"/>
              </a:buClr>
            </a:pPr>
            <a:r>
              <a:rPr lang="ru-RU" b="1" dirty="0">
                <a:solidFill>
                  <a:srgbClr val="868E93"/>
                </a:solidFill>
                <a:latin typeface="Arial"/>
                <a:ea typeface="Arial"/>
                <a:cs typeface="Arial"/>
                <a:sym typeface="Arial"/>
              </a:rPr>
              <a:t>Работен лист 4 </a:t>
            </a:r>
            <a:r>
              <a:rPr lang="ru-RU" dirty="0">
                <a:solidFill>
                  <a:srgbClr val="868E93"/>
                </a:solidFill>
                <a:latin typeface="Arial"/>
                <a:ea typeface="Arial"/>
                <a:cs typeface="Arial"/>
                <a:sym typeface="Arial"/>
              </a:rPr>
              <a:t>- Ключови компоненти на политиката за дигитално благополучие</a:t>
            </a:r>
            <a:endParaRPr lang="en-US" i="0" u="none" strike="noStrike" cap="none"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Флипчарт</a:t>
            </a:r>
            <a:r>
              <a:rPr lang="en-US" i="0" u="none" strike="noStrike" cap="none" dirty="0">
                <a:solidFill>
                  <a:srgbClr val="868E93"/>
                </a:solidFill>
                <a:latin typeface="Arial"/>
                <a:ea typeface="Arial"/>
                <a:cs typeface="Arial"/>
                <a:sym typeface="Arial"/>
              </a:rPr>
              <a:t>/</a:t>
            </a:r>
            <a:r>
              <a:rPr lang="bg-BG" i="0" u="none" strike="noStrike" cap="none" dirty="0">
                <a:solidFill>
                  <a:srgbClr val="868E93"/>
                </a:solidFill>
                <a:latin typeface="Arial"/>
                <a:ea typeface="Arial"/>
                <a:cs typeface="Arial"/>
                <a:sym typeface="Arial"/>
              </a:rPr>
              <a:t>Бяла дъска</a:t>
            </a:r>
            <a:endParaRPr lang="en-US" i="0" u="none" strike="noStrike" cap="none" dirty="0">
              <a:solidFill>
                <a:srgbClr val="868E93"/>
              </a:solidFill>
              <a:latin typeface="Arial"/>
              <a:ea typeface="Arial"/>
              <a:cs typeface="Arial"/>
              <a:sym typeface="Arial"/>
            </a:endParaRPr>
          </a:p>
          <a:p>
            <a:pPr marL="228600" lvl="0" indent="-228600">
              <a:buClr>
                <a:srgbClr val="9869BD"/>
              </a:buClr>
            </a:pPr>
            <a:r>
              <a:rPr lang="bg-BG" dirty="0">
                <a:solidFill>
                  <a:srgbClr val="868E93"/>
                </a:solidFill>
                <a:latin typeface="Arial"/>
                <a:ea typeface="Arial"/>
                <a:cs typeface="Arial"/>
                <a:sym typeface="Arial"/>
              </a:rPr>
              <a:t>Канцеларски материали</a:t>
            </a:r>
            <a:r>
              <a:rPr lang="en-US" dirty="0">
                <a:solidFill>
                  <a:srgbClr val="868E93"/>
                </a:solidFill>
                <a:latin typeface="Arial"/>
                <a:ea typeface="Arial"/>
                <a:cs typeface="Arial"/>
                <a:sym typeface="Arial"/>
              </a:rPr>
              <a:t> (</a:t>
            </a:r>
            <a:r>
              <a:rPr lang="bg-BG" dirty="0">
                <a:solidFill>
                  <a:srgbClr val="868E93"/>
                </a:solidFill>
                <a:latin typeface="Arial"/>
                <a:ea typeface="Arial"/>
                <a:cs typeface="Arial"/>
                <a:sym typeface="Arial"/>
              </a:rPr>
              <a:t>Химикали</a:t>
            </a:r>
            <a:r>
              <a:rPr lang="en-US" dirty="0">
                <a:solidFill>
                  <a:srgbClr val="868E93"/>
                </a:solidFill>
                <a:latin typeface="Arial"/>
                <a:ea typeface="Arial"/>
                <a:cs typeface="Arial"/>
                <a:sym typeface="Arial"/>
              </a:rPr>
              <a:t>, </a:t>
            </a:r>
            <a:r>
              <a:rPr lang="bg-BG" dirty="0">
                <a:solidFill>
                  <a:srgbClr val="868E93"/>
                </a:solidFill>
                <a:latin typeface="Arial"/>
                <a:ea typeface="Arial"/>
                <a:cs typeface="Arial"/>
                <a:sym typeface="Arial"/>
              </a:rPr>
              <a:t>маркери и</a:t>
            </a:r>
            <a:r>
              <a:rPr lang="en-US" dirty="0">
                <a:solidFill>
                  <a:srgbClr val="868E93"/>
                </a:solidFill>
                <a:latin typeface="Arial"/>
                <a:ea typeface="Arial"/>
                <a:cs typeface="Arial"/>
                <a:sym typeface="Arial"/>
              </a:rPr>
              <a:t> </a:t>
            </a:r>
            <a:r>
              <a:rPr lang="bg-BG" dirty="0">
                <a:solidFill>
                  <a:srgbClr val="868E93"/>
                </a:solidFill>
                <a:latin typeface="Arial"/>
                <a:ea typeface="Arial"/>
                <a:cs typeface="Arial"/>
                <a:sym typeface="Arial"/>
              </a:rPr>
              <a:t>хартия за водене на бележки)</a:t>
            </a:r>
            <a:endParaRPr b="1" dirty="0">
              <a:solidFill>
                <a:srgbClr val="12501B"/>
              </a:solidFill>
            </a:endParaRPr>
          </a:p>
        </p:txBody>
      </p:sp>
      <p:sp>
        <p:nvSpPr>
          <p:cNvPr id="205" name="Google Shape;205;g30fd5a3148a_2_39">
            <a:extLst>
              <a:ext uri="{FF2B5EF4-FFF2-40B4-BE49-F238E27FC236}">
                <a16:creationId xmlns:a16="http://schemas.microsoft.com/office/drawing/2014/main" id="{8485B676-91EB-578F-41B4-215B3F9D4B51}"/>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bg-BG" b="1" dirty="0">
                <a:solidFill>
                  <a:schemeClr val="accent6"/>
                </a:solidFill>
                <a:latin typeface="Arial"/>
                <a:ea typeface="Arial"/>
                <a:cs typeface="Arial"/>
                <a:sym typeface="Arial"/>
              </a:rPr>
              <a:t>Научете повече</a:t>
            </a:r>
            <a:r>
              <a:rPr lang="en-GB" b="1" dirty="0">
                <a:solidFill>
                  <a:schemeClr val="accent6"/>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Here’s a Radical Way to End Vacation Email Overload</a:t>
            </a: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hlinkClick r:id="rId3"/>
              </a:rPr>
              <a:t>https://time.com/3116424/daimler-vacation-email-out-of-office/</a:t>
            </a:r>
            <a:r>
              <a:rPr lang="en-US"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2" name="Google Shape;138;p8">
            <a:extLst>
              <a:ext uri="{FF2B5EF4-FFF2-40B4-BE49-F238E27FC236}">
                <a16:creationId xmlns:a16="http://schemas.microsoft.com/office/drawing/2014/main" id="{37ED9584-F07A-B534-7068-2163F6886168}"/>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a:buClr>
                <a:schemeClr val="accent6"/>
              </a:buClr>
              <a:buSzPts val="2400"/>
            </a:pPr>
            <a:r>
              <a:rPr lang="bg-BG" sz="2400" b="1" dirty="0">
                <a:solidFill>
                  <a:schemeClr val="accent6"/>
                </a:solidFill>
              </a:rPr>
              <a:t>Дейност</a:t>
            </a:r>
            <a:r>
              <a:rPr lang="en-US" sz="2400" b="1" dirty="0">
                <a:solidFill>
                  <a:schemeClr val="accent6"/>
                </a:solidFill>
              </a:rPr>
              <a:t> 4.1. </a:t>
            </a:r>
            <a:r>
              <a:rPr lang="bg-BG" sz="2400" b="1" dirty="0">
                <a:solidFill>
                  <a:schemeClr val="accent6"/>
                </a:solidFill>
              </a:rPr>
              <a:t>Оценяване на навиците за дигитално благополучие</a:t>
            </a:r>
            <a:endParaRPr lang="en-US" sz="3600" dirty="0">
              <a:solidFill>
                <a:schemeClr val="accent5"/>
              </a:solidFill>
            </a:endParaRPr>
          </a:p>
        </p:txBody>
      </p:sp>
    </p:spTree>
    <p:extLst>
      <p:ext uri="{BB962C8B-B14F-4D97-AF65-F5344CB8AC3E}">
        <p14:creationId xmlns:p14="http://schemas.microsoft.com/office/powerpoint/2010/main" val="1785521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F5A0071-1D9F-9129-C6D5-BC6236A68001}"/>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0E9DE774-F932-25D1-FD3E-7A1B9EEE8E8F}"/>
              </a:ext>
            </a:extLst>
          </p:cNvPr>
          <p:cNvSpPr txBox="1"/>
          <p:nvPr/>
        </p:nvSpPr>
        <p:spPr>
          <a:xfrm>
            <a:off x="2297471" y="418404"/>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4: </a:t>
            </a:r>
            <a:r>
              <a:rPr lang="ru-RU" sz="2600" dirty="0">
                <a:solidFill>
                  <a:schemeClr val="accent5"/>
                </a:solidFill>
              </a:rPr>
              <a:t>Стратегии за благополучие в хибридна работна среда</a:t>
            </a:r>
            <a:endParaRPr lang="en-US" sz="2600"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a:t>
            </a:r>
            <a:r>
              <a:rPr lang="bg-BG" sz="2600" dirty="0">
                <a:solidFill>
                  <a:srgbClr val="636A6F"/>
                </a:solidFill>
                <a:latin typeface="Arial"/>
                <a:ea typeface="Arial"/>
                <a:cs typeface="Arial"/>
                <a:sym typeface="Arial"/>
              </a:rPr>
              <a:t>Приобщаване на хибридния екип и дигитално благополучие в практиката</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723C1EA0-928F-23A3-51CC-20AF21E070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08DAF5E8-B4E1-E662-6ADA-02D69C65325F}"/>
              </a:ext>
            </a:extLst>
          </p:cNvPr>
          <p:cNvGraphicFramePr>
            <a:graphicFrameLocks noGrp="1"/>
          </p:cNvGraphicFramePr>
          <p:nvPr>
            <p:extLst>
              <p:ext uri="{D42A27DB-BD31-4B8C-83A1-F6EECF244321}">
                <p14:modId xmlns:p14="http://schemas.microsoft.com/office/powerpoint/2010/main" val="3188518152"/>
              </p:ext>
            </p:extLst>
          </p:nvPr>
        </p:nvGraphicFramePr>
        <p:xfrm>
          <a:off x="2395254" y="1898852"/>
          <a:ext cx="8577546" cy="1112520"/>
        </p:xfrm>
        <a:graphic>
          <a:graphicData uri="http://schemas.openxmlformats.org/drawingml/2006/table">
            <a:tbl>
              <a:tblPr firstRow="1" bandRow="1">
                <a:tableStyleId>{BDBED569-4797-4DF1-A0F4-6AAB3CD982D8}</a:tableStyleId>
              </a:tblPr>
              <a:tblGrid>
                <a:gridCol w="8577546">
                  <a:extLst>
                    <a:ext uri="{9D8B030D-6E8A-4147-A177-3AD203B41FA5}">
                      <a16:colId xmlns:a16="http://schemas.microsoft.com/office/drawing/2014/main" val="1474167706"/>
                    </a:ext>
                  </a:extLst>
                </a:gridCol>
              </a:tblGrid>
              <a:tr h="370840">
                <a:tc>
                  <a:txBody>
                    <a:bodyPr/>
                    <a:lstStyle/>
                    <a:p>
                      <a:pPr algn="ctr"/>
                      <a:r>
                        <a:rPr lang="en-US" dirty="0"/>
                        <a:t> </a:t>
                      </a:r>
                      <a:r>
                        <a:rPr lang="bg-BG" dirty="0"/>
                        <a:t>Взаимовръзка между благополучието и приобщаването</a:t>
                      </a:r>
                      <a:endParaRPr lang="en-GB" dirty="0"/>
                    </a:p>
                  </a:txBody>
                  <a:tcPr/>
                </a:tc>
                <a:extLst>
                  <a:ext uri="{0D108BD9-81ED-4DB2-BD59-A6C34878D82A}">
                    <a16:rowId xmlns:a16="http://schemas.microsoft.com/office/drawing/2014/main" val="2466129411"/>
                  </a:ext>
                </a:extLst>
              </a:tr>
              <a:tr h="370840">
                <a:tc>
                  <a:txBody>
                    <a:bodyPr/>
                    <a:lstStyle/>
                    <a:p>
                      <a:pPr algn="ctr"/>
                      <a:r>
                        <a:rPr lang="bg-BG" b="1" dirty="0"/>
                        <a:t>Защо има значение</a:t>
                      </a:r>
                      <a:r>
                        <a:rPr lang="en-GB" b="1" dirty="0"/>
                        <a:t>?</a:t>
                      </a:r>
                    </a:p>
                  </a:txBody>
                  <a:tcPr/>
                </a:tc>
                <a:extLst>
                  <a:ext uri="{0D108BD9-81ED-4DB2-BD59-A6C34878D82A}">
                    <a16:rowId xmlns:a16="http://schemas.microsoft.com/office/drawing/2014/main" val="2497432524"/>
                  </a:ext>
                </a:extLst>
              </a:tr>
              <a:tr h="370840">
                <a:tc>
                  <a:txBody>
                    <a:bodyPr/>
                    <a:lstStyle/>
                    <a:p>
                      <a:pPr algn="ctr"/>
                      <a:r>
                        <a:rPr lang="bg-BG" dirty="0"/>
                        <a:t>Екипите, които се чувстват приобщени и подкрепени, са по-ангажирани, креативни и продуктивни</a:t>
                      </a:r>
                      <a:endParaRPr lang="en-GB" dirty="0"/>
                    </a:p>
                  </a:txBody>
                  <a:tcPr/>
                </a:tc>
                <a:extLst>
                  <a:ext uri="{0D108BD9-81ED-4DB2-BD59-A6C34878D82A}">
                    <a16:rowId xmlns:a16="http://schemas.microsoft.com/office/drawing/2014/main" val="2491138411"/>
                  </a:ext>
                </a:extLst>
              </a:tr>
            </a:tbl>
          </a:graphicData>
        </a:graphic>
      </p:graphicFrame>
      <p:graphicFrame>
        <p:nvGraphicFramePr>
          <p:cNvPr id="3" name="Tabela 2">
            <a:extLst>
              <a:ext uri="{FF2B5EF4-FFF2-40B4-BE49-F238E27FC236}">
                <a16:creationId xmlns:a16="http://schemas.microsoft.com/office/drawing/2014/main" id="{9A3C67D9-C89F-B4A3-A167-5555DF74405C}"/>
              </a:ext>
            </a:extLst>
          </p:cNvPr>
          <p:cNvGraphicFramePr>
            <a:graphicFrameLocks noGrp="1"/>
          </p:cNvGraphicFramePr>
          <p:nvPr>
            <p:extLst>
              <p:ext uri="{D42A27DB-BD31-4B8C-83A1-F6EECF244321}">
                <p14:modId xmlns:p14="http://schemas.microsoft.com/office/powerpoint/2010/main" val="3512334435"/>
              </p:ext>
            </p:extLst>
          </p:nvPr>
        </p:nvGraphicFramePr>
        <p:xfrm>
          <a:off x="2397679" y="3137397"/>
          <a:ext cx="8577546" cy="3754120"/>
        </p:xfrm>
        <a:graphic>
          <a:graphicData uri="http://schemas.openxmlformats.org/drawingml/2006/table">
            <a:tbl>
              <a:tblPr firstRow="1" bandRow="1">
                <a:tableStyleId>{BDBED569-4797-4DF1-A0F4-6AAB3CD982D8}</a:tableStyleId>
              </a:tblPr>
              <a:tblGrid>
                <a:gridCol w="2859182">
                  <a:extLst>
                    <a:ext uri="{9D8B030D-6E8A-4147-A177-3AD203B41FA5}">
                      <a16:colId xmlns:a16="http://schemas.microsoft.com/office/drawing/2014/main" val="222378985"/>
                    </a:ext>
                  </a:extLst>
                </a:gridCol>
                <a:gridCol w="2859182">
                  <a:extLst>
                    <a:ext uri="{9D8B030D-6E8A-4147-A177-3AD203B41FA5}">
                      <a16:colId xmlns:a16="http://schemas.microsoft.com/office/drawing/2014/main" val="4169530032"/>
                    </a:ext>
                  </a:extLst>
                </a:gridCol>
                <a:gridCol w="2859182">
                  <a:extLst>
                    <a:ext uri="{9D8B030D-6E8A-4147-A177-3AD203B41FA5}">
                      <a16:colId xmlns:a16="http://schemas.microsoft.com/office/drawing/2014/main" val="4277914824"/>
                    </a:ext>
                  </a:extLst>
                </a:gridCol>
              </a:tblGrid>
              <a:tr h="370840">
                <a:tc>
                  <a:txBody>
                    <a:bodyPr/>
                    <a:lstStyle/>
                    <a:p>
                      <a:pPr algn="ctr"/>
                      <a:r>
                        <a:rPr lang="bg-BG" dirty="0"/>
                        <a:t>Ангажираност</a:t>
                      </a:r>
                      <a:endParaRPr lang="en-GB" dirty="0"/>
                    </a:p>
                  </a:txBody>
                  <a:tcPr/>
                </a:tc>
                <a:tc>
                  <a:txBody>
                    <a:bodyPr/>
                    <a:lstStyle/>
                    <a:p>
                      <a:pPr algn="ctr"/>
                      <a:r>
                        <a:rPr lang="bg-BG" dirty="0"/>
                        <a:t>Креативност</a:t>
                      </a:r>
                      <a:endParaRPr lang="en-GB" dirty="0"/>
                    </a:p>
                  </a:txBody>
                  <a:tcPr/>
                </a:tc>
                <a:tc>
                  <a:txBody>
                    <a:bodyPr/>
                    <a:lstStyle/>
                    <a:p>
                      <a:pPr algn="ctr"/>
                      <a:r>
                        <a:rPr lang="bg-BG" dirty="0"/>
                        <a:t>Продуктивност</a:t>
                      </a:r>
                      <a:endParaRPr lang="en-GB" dirty="0"/>
                    </a:p>
                  </a:txBody>
                  <a:tcPr/>
                </a:tc>
                <a:extLst>
                  <a:ext uri="{0D108BD9-81ED-4DB2-BD59-A6C34878D82A}">
                    <a16:rowId xmlns:a16="http://schemas.microsoft.com/office/drawing/2014/main" val="285603970"/>
                  </a:ext>
                </a:extLst>
              </a:tr>
              <a:tr h="370840">
                <a:tc>
                  <a:txBody>
                    <a:bodyPr/>
                    <a:lstStyle/>
                    <a:p>
                      <a:r>
                        <a:rPr lang="ru-RU" dirty="0"/>
                        <a:t>Служителите, които се чувстват ценени и като част от сплотен екип, са по-склонни да участват активно в дискусии, да допринасят с идеи и да инвестират в работата си</a:t>
                      </a:r>
                      <a:endParaRPr lang="en-GB" dirty="0"/>
                    </a:p>
                  </a:txBody>
                  <a:tcPr/>
                </a:tc>
                <a:tc>
                  <a:txBody>
                    <a:bodyPr/>
                    <a:lstStyle/>
                    <a:p>
                      <a:r>
                        <a:rPr lang="ru-RU" dirty="0"/>
                        <a:t>Приобщаването насърчава разнообразните гледни точки, създавайки среда, в която служителите могат свободно да споделят иновативни идеи</a:t>
                      </a:r>
                      <a:endParaRPr lang="en-GB" dirty="0"/>
                    </a:p>
                  </a:txBody>
                  <a:tcPr/>
                </a:tc>
                <a:tc>
                  <a:txBody>
                    <a:bodyPr/>
                    <a:lstStyle/>
                    <a:p>
                      <a:r>
                        <a:rPr lang="ru-RU" dirty="0"/>
                        <a:t>Когато служителите се чувстват едновременно подкрепени и социално свързани, те не се разсейват толкова и получават по-голямо удовлетворение, което им позволява да работят по-ефективно</a:t>
                      </a:r>
                      <a:endParaRPr lang="en-GB" dirty="0"/>
                    </a:p>
                  </a:txBody>
                  <a:tcPr/>
                </a:tc>
                <a:extLst>
                  <a:ext uri="{0D108BD9-81ED-4DB2-BD59-A6C34878D82A}">
                    <a16:rowId xmlns:a16="http://schemas.microsoft.com/office/drawing/2014/main" val="4181877217"/>
                  </a:ext>
                </a:extLst>
              </a:tr>
              <a:tr h="370840">
                <a:tc>
                  <a:txBody>
                    <a:bodyPr/>
                    <a:lstStyle/>
                    <a:p>
                      <a:r>
                        <a:rPr lang="bg-BG" b="1" i="1" dirty="0"/>
                        <a:t>Пример</a:t>
                      </a:r>
                      <a:r>
                        <a:rPr lang="en-US" b="1" i="1" dirty="0"/>
                        <a:t>: </a:t>
                      </a:r>
                      <a:r>
                        <a:rPr lang="ru-RU" b="0" i="1" dirty="0"/>
                        <a:t>Дистанционен служител</a:t>
                      </a:r>
                      <a:r>
                        <a:rPr lang="ru-RU" b="0" i="1" baseline="0" dirty="0"/>
                        <a:t>,</a:t>
                      </a:r>
                      <a:r>
                        <a:rPr lang="ru-RU" b="0" i="1" dirty="0"/>
                        <a:t> редовно участващ в сесии за брейнсторминг чрез виртуална бяла дъска, се чувства също толкова ангажиран, колкото и колегите му в офиса</a:t>
                      </a:r>
                      <a:endParaRPr lang="en-GB" i="1" dirty="0"/>
                    </a:p>
                  </a:txBody>
                  <a:tcPr/>
                </a:tc>
                <a:tc>
                  <a:txBody>
                    <a:bodyPr/>
                    <a:lstStyle/>
                    <a:p>
                      <a:r>
                        <a:rPr lang="bg-BG" sz="1300" b="1" i="1" dirty="0"/>
                        <a:t>Пример</a:t>
                      </a:r>
                      <a:r>
                        <a:rPr lang="en-US" sz="1300" i="1" dirty="0"/>
                        <a:t>: </a:t>
                      </a:r>
                      <a:r>
                        <a:rPr lang="ru-RU" sz="1300" i="1" dirty="0"/>
                        <a:t>Хибриден екип в маркетингова агенция се състои от членове с различен културен и професионален произход. По време на виртуална сесия за планиране на кампания, разнообразните мнения водят до новаторска идея</a:t>
                      </a:r>
                      <a:endParaRPr lang="en-GB" sz="1300" i="1" dirty="0"/>
                    </a:p>
                  </a:txBody>
                  <a:tcPr/>
                </a:tc>
                <a:tc>
                  <a:txBody>
                    <a:bodyPr/>
                    <a:lstStyle/>
                    <a:p>
                      <a:r>
                        <a:rPr lang="bg-BG" sz="1400" b="1" i="1" dirty="0"/>
                        <a:t>Пример</a:t>
                      </a:r>
                      <a:r>
                        <a:rPr lang="en-US" i="1" dirty="0"/>
                        <a:t>: </a:t>
                      </a:r>
                      <a:r>
                        <a:rPr lang="ru-RU" i="1" dirty="0"/>
                        <a:t>Компанията въвежда политика „петък без срещи“, за да се бори с дигиталната умора. Служителите използват това време за задълбочена, фокусирана работа, подобрявайки производителността си.</a:t>
                      </a:r>
                      <a:endParaRPr lang="en-GB" i="1" dirty="0"/>
                    </a:p>
                  </a:txBody>
                  <a:tcPr/>
                </a:tc>
                <a:extLst>
                  <a:ext uri="{0D108BD9-81ED-4DB2-BD59-A6C34878D82A}">
                    <a16:rowId xmlns:a16="http://schemas.microsoft.com/office/drawing/2014/main" val="3727934907"/>
                  </a:ext>
                </a:extLst>
              </a:tr>
            </a:tbl>
          </a:graphicData>
        </a:graphic>
      </p:graphicFrame>
    </p:spTree>
    <p:extLst>
      <p:ext uri="{BB962C8B-B14F-4D97-AF65-F5344CB8AC3E}">
        <p14:creationId xmlns:p14="http://schemas.microsoft.com/office/powerpoint/2010/main" val="3100477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D9F69A0-1911-047A-5B11-8AC8DB286302}"/>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88F538B0-D710-2EEF-B791-6BBBD94C649D}"/>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4: </a:t>
            </a:r>
            <a:r>
              <a:rPr lang="ru-RU" sz="2600" dirty="0">
                <a:solidFill>
                  <a:schemeClr val="accent5"/>
                </a:solidFill>
              </a:rPr>
              <a:t>Стратегии за благополучие в хибридна работна среда</a:t>
            </a:r>
            <a:endParaRPr lang="en-US" sz="2600" dirty="0">
              <a:solidFill>
                <a:schemeClr val="accent5"/>
              </a:solidFill>
            </a:endParaRPr>
          </a:p>
          <a:p>
            <a:pPr lvl="0">
              <a:lnSpc>
                <a:spcPct val="90000"/>
              </a:lnSpc>
              <a:buClr>
                <a:schemeClr val="accent5"/>
              </a:buClr>
              <a:buSzPts val="3600"/>
            </a:pPr>
            <a:r>
              <a:rPr lang="en-US" sz="2600" dirty="0">
                <a:solidFill>
                  <a:srgbClr val="636A6F"/>
                </a:solidFill>
              </a:rPr>
              <a:t>4.1. </a:t>
            </a:r>
            <a:r>
              <a:rPr lang="bg-BG" sz="2600" dirty="0">
                <a:solidFill>
                  <a:srgbClr val="636A6F"/>
                </a:solidFill>
              </a:rPr>
              <a:t>Приобщаване на хибридния екип и дигитално благополучие в практиката</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F0A4DEE4-82BC-8AFD-EB3B-93DDD54F0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F4E4F07A-7BEA-B619-A867-05F5CB340CCC}"/>
              </a:ext>
            </a:extLst>
          </p:cNvPr>
          <p:cNvGraphicFramePr>
            <a:graphicFrameLocks noGrp="1"/>
          </p:cNvGraphicFramePr>
          <p:nvPr>
            <p:extLst>
              <p:ext uri="{D42A27DB-BD31-4B8C-83A1-F6EECF244321}">
                <p14:modId xmlns:p14="http://schemas.microsoft.com/office/powerpoint/2010/main" val="2986131063"/>
              </p:ext>
            </p:extLst>
          </p:nvPr>
        </p:nvGraphicFramePr>
        <p:xfrm>
          <a:off x="2395254" y="1907651"/>
          <a:ext cx="8577546" cy="1112520"/>
        </p:xfrm>
        <a:graphic>
          <a:graphicData uri="http://schemas.openxmlformats.org/drawingml/2006/table">
            <a:tbl>
              <a:tblPr firstRow="1" bandRow="1">
                <a:tableStyleId>{BDBED569-4797-4DF1-A0F4-6AAB3CD982D8}</a:tableStyleId>
              </a:tblPr>
              <a:tblGrid>
                <a:gridCol w="8577546">
                  <a:extLst>
                    <a:ext uri="{9D8B030D-6E8A-4147-A177-3AD203B41FA5}">
                      <a16:colId xmlns:a16="http://schemas.microsoft.com/office/drawing/2014/main" val="1474167706"/>
                    </a:ext>
                  </a:extLst>
                </a:gridCol>
              </a:tblGrid>
              <a:tr h="370840">
                <a:tc>
                  <a:txBody>
                    <a:bodyPr/>
                    <a:lstStyle/>
                    <a:p>
                      <a:pPr algn="ctr"/>
                      <a:r>
                        <a:rPr lang="en-US" dirty="0"/>
                        <a:t> </a:t>
                      </a:r>
                      <a:r>
                        <a:rPr lang="bg-BG" dirty="0"/>
                        <a:t>Взаимовръзка между благополучието и приобщаването</a:t>
                      </a:r>
                      <a:endParaRPr lang="en-GB" dirty="0"/>
                    </a:p>
                  </a:txBody>
                  <a:tcPr/>
                </a:tc>
                <a:extLst>
                  <a:ext uri="{0D108BD9-81ED-4DB2-BD59-A6C34878D82A}">
                    <a16:rowId xmlns:a16="http://schemas.microsoft.com/office/drawing/2014/main" val="2466129411"/>
                  </a:ext>
                </a:extLst>
              </a:tr>
              <a:tr h="370840">
                <a:tc>
                  <a:txBody>
                    <a:bodyPr/>
                    <a:lstStyle/>
                    <a:p>
                      <a:pPr algn="ctr"/>
                      <a:r>
                        <a:rPr lang="bg-BG" b="1" dirty="0"/>
                        <a:t>Как да я постигнем</a:t>
                      </a:r>
                      <a:r>
                        <a:rPr lang="en-GB" b="1" dirty="0"/>
                        <a:t>?</a:t>
                      </a:r>
                    </a:p>
                  </a:txBody>
                  <a:tcPr/>
                </a:tc>
                <a:extLst>
                  <a:ext uri="{0D108BD9-81ED-4DB2-BD59-A6C34878D82A}">
                    <a16:rowId xmlns:a16="http://schemas.microsoft.com/office/drawing/2014/main" val="2497432524"/>
                  </a:ext>
                </a:extLst>
              </a:tr>
              <a:tr h="370840">
                <a:tc>
                  <a:txBody>
                    <a:bodyPr/>
                    <a:lstStyle/>
                    <a:p>
                      <a:pPr algn="ctr"/>
                      <a:r>
                        <a:rPr lang="bg-BG" dirty="0"/>
                        <a:t>Комбиниране на практики за дигитално благополучие с приобщаващи екипни стратегии</a:t>
                      </a:r>
                      <a:endParaRPr lang="en-GB" dirty="0"/>
                    </a:p>
                  </a:txBody>
                  <a:tcPr/>
                </a:tc>
                <a:extLst>
                  <a:ext uri="{0D108BD9-81ED-4DB2-BD59-A6C34878D82A}">
                    <a16:rowId xmlns:a16="http://schemas.microsoft.com/office/drawing/2014/main" val="2491138411"/>
                  </a:ext>
                </a:extLst>
              </a:tr>
            </a:tbl>
          </a:graphicData>
        </a:graphic>
      </p:graphicFrame>
      <p:graphicFrame>
        <p:nvGraphicFramePr>
          <p:cNvPr id="3" name="Tabela 2">
            <a:extLst>
              <a:ext uri="{FF2B5EF4-FFF2-40B4-BE49-F238E27FC236}">
                <a16:creationId xmlns:a16="http://schemas.microsoft.com/office/drawing/2014/main" id="{52144267-DE56-3A8D-0F0D-AED958781569}"/>
              </a:ext>
            </a:extLst>
          </p:cNvPr>
          <p:cNvGraphicFramePr>
            <a:graphicFrameLocks noGrp="1"/>
          </p:cNvGraphicFramePr>
          <p:nvPr>
            <p:extLst>
              <p:ext uri="{D42A27DB-BD31-4B8C-83A1-F6EECF244321}">
                <p14:modId xmlns:p14="http://schemas.microsoft.com/office/powerpoint/2010/main" val="3130586377"/>
              </p:ext>
            </p:extLst>
          </p:nvPr>
        </p:nvGraphicFramePr>
        <p:xfrm>
          <a:off x="2397679" y="3146195"/>
          <a:ext cx="8577546" cy="3775368"/>
        </p:xfrm>
        <a:graphic>
          <a:graphicData uri="http://schemas.openxmlformats.org/drawingml/2006/table">
            <a:tbl>
              <a:tblPr firstRow="1" bandRow="1">
                <a:tableStyleId>{BDBED569-4797-4DF1-A0F4-6AAB3CD982D8}</a:tableStyleId>
              </a:tblPr>
              <a:tblGrid>
                <a:gridCol w="2859182">
                  <a:extLst>
                    <a:ext uri="{9D8B030D-6E8A-4147-A177-3AD203B41FA5}">
                      <a16:colId xmlns:a16="http://schemas.microsoft.com/office/drawing/2014/main" val="222378985"/>
                    </a:ext>
                  </a:extLst>
                </a:gridCol>
                <a:gridCol w="2859182">
                  <a:extLst>
                    <a:ext uri="{9D8B030D-6E8A-4147-A177-3AD203B41FA5}">
                      <a16:colId xmlns:a16="http://schemas.microsoft.com/office/drawing/2014/main" val="4169530032"/>
                    </a:ext>
                  </a:extLst>
                </a:gridCol>
                <a:gridCol w="2859182">
                  <a:extLst>
                    <a:ext uri="{9D8B030D-6E8A-4147-A177-3AD203B41FA5}">
                      <a16:colId xmlns:a16="http://schemas.microsoft.com/office/drawing/2014/main" val="4277914824"/>
                    </a:ext>
                  </a:extLst>
                </a:gridCol>
              </a:tblGrid>
              <a:tr h="498768">
                <a:tc gridSpan="3">
                  <a:txBody>
                    <a:bodyPr/>
                    <a:lstStyle/>
                    <a:p>
                      <a:pPr algn="ctr"/>
                      <a:r>
                        <a:rPr lang="bg-BG" dirty="0"/>
                        <a:t>Изграждане на социални връзки</a:t>
                      </a:r>
                      <a:endParaRPr lang="en-GB" dirty="0"/>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285603970"/>
                  </a:ext>
                </a:extLst>
              </a:tr>
              <a:tr h="1557797">
                <a:tc>
                  <a:txBody>
                    <a:bodyPr/>
                    <a:lstStyle/>
                    <a:p>
                      <a:r>
                        <a:rPr lang="bg-BG" b="1" dirty="0"/>
                        <a:t>Насърчавайте неформалните взаимодействия</a:t>
                      </a:r>
                      <a:r>
                        <a:rPr lang="bg-BG" dirty="0"/>
                        <a:t>, за да създадете възможности за непринудени контакти, като например виртуални кафе паузи или хибридни тиймбилдинг упражнения</a:t>
                      </a:r>
                      <a:endParaRPr lang="en-GB" dirty="0"/>
                    </a:p>
                  </a:txBody>
                  <a:tcPr/>
                </a:tc>
                <a:tc>
                  <a:txBody>
                    <a:bodyPr/>
                    <a:lstStyle/>
                    <a:p>
                      <a:r>
                        <a:rPr lang="ru-RU" b="1" dirty="0"/>
                        <a:t>Прилагайте взаимно признание</a:t>
                      </a:r>
                      <a:r>
                        <a:rPr lang="ru-RU" b="0" dirty="0"/>
                        <a:t>, като насърчавате членовете на екипа да признават и празнуват усилията на</a:t>
                      </a:r>
                      <a:r>
                        <a:rPr lang="ru-RU" b="0" baseline="0" dirty="0"/>
                        <a:t> другите</a:t>
                      </a:r>
                      <a:endParaRPr lang="en-GB" b="0" dirty="0"/>
                    </a:p>
                  </a:txBody>
                  <a:tcPr/>
                </a:tc>
                <a:tc>
                  <a:txBody>
                    <a:bodyPr/>
                    <a:lstStyle/>
                    <a:p>
                      <a:r>
                        <a:rPr lang="bg-BG" b="1" dirty="0"/>
                        <a:t>Одсигурете </a:t>
                      </a:r>
                      <a:r>
                        <a:rPr lang="ru-RU" b="1" dirty="0"/>
                        <a:t>приобщаващо лидерство </a:t>
                      </a:r>
                      <a:r>
                        <a:rPr lang="ru-RU" b="0" dirty="0"/>
                        <a:t>посредством обучение на ръководителите в ефективно управление на хибридни екипи чрез справяне с предразсъдъците, свързани с близостта, и насърчаване на доверието</a:t>
                      </a:r>
                      <a:endParaRPr lang="en-GB" b="0" dirty="0"/>
                    </a:p>
                  </a:txBody>
                  <a:tcPr/>
                </a:tc>
                <a:extLst>
                  <a:ext uri="{0D108BD9-81ED-4DB2-BD59-A6C34878D82A}">
                    <a16:rowId xmlns:a16="http://schemas.microsoft.com/office/drawing/2014/main" val="4181877217"/>
                  </a:ext>
                </a:extLst>
              </a:tr>
              <a:tr h="1270834">
                <a:tc>
                  <a:txBody>
                    <a:bodyPr/>
                    <a:lstStyle/>
                    <a:p>
                      <a:r>
                        <a:rPr lang="bg-BG" b="1" i="1" dirty="0"/>
                        <a:t>Пример</a:t>
                      </a:r>
                      <a:r>
                        <a:rPr lang="en-US" b="1" i="1" dirty="0"/>
                        <a:t>: </a:t>
                      </a:r>
                      <a:r>
                        <a:rPr lang="ru-RU" b="0" i="1" dirty="0"/>
                        <a:t>екип планира незадължителни „виртуални обеди“ на всеки две седмици, за да подсили личните връзки</a:t>
                      </a:r>
                      <a:endParaRPr lang="en-GB" b="0" i="1" dirty="0"/>
                    </a:p>
                  </a:txBody>
                  <a:tcPr/>
                </a:tc>
                <a:tc>
                  <a:txBody>
                    <a:bodyPr/>
                    <a:lstStyle/>
                    <a:p>
                      <a:r>
                        <a:rPr lang="bg-BG" b="1" i="1" dirty="0"/>
                        <a:t>Пример</a:t>
                      </a:r>
                      <a:r>
                        <a:rPr lang="en-US" b="1" i="1" dirty="0"/>
                        <a:t>: </a:t>
                      </a:r>
                      <a:r>
                        <a:rPr lang="bg-BG" i="1" dirty="0"/>
                        <a:t>въведете програма за взаимно признаване на успехите, като използвате инструменти като</a:t>
                      </a:r>
                      <a:r>
                        <a:rPr lang="en-US" i="1" dirty="0"/>
                        <a:t> Slack</a:t>
                      </a:r>
                      <a:r>
                        <a:rPr lang="bg-BG" i="1" dirty="0"/>
                        <a:t>, за</a:t>
                      </a:r>
                      <a:r>
                        <a:rPr lang="en-US" i="1" dirty="0"/>
                        <a:t> </a:t>
                      </a:r>
                      <a:r>
                        <a:rPr lang="bg-BG" i="1" dirty="0"/>
                        <a:t>да изпращате виртуални</a:t>
                      </a:r>
                      <a:r>
                        <a:rPr lang="en-US" i="1" dirty="0"/>
                        <a:t> “</a:t>
                      </a:r>
                      <a:r>
                        <a:rPr lang="bg-BG" i="1" dirty="0"/>
                        <a:t>поздрави</a:t>
                      </a:r>
                      <a:r>
                        <a:rPr lang="en-US" i="1" dirty="0"/>
                        <a:t>”</a:t>
                      </a:r>
                      <a:endParaRPr lang="en-GB" i="1" dirty="0"/>
                    </a:p>
                  </a:txBody>
                  <a:tcPr/>
                </a:tc>
                <a:tc>
                  <a:txBody>
                    <a:bodyPr/>
                    <a:lstStyle/>
                    <a:p>
                      <a:r>
                        <a:rPr lang="bg-BG" sz="1300" b="1" i="1" dirty="0"/>
                        <a:t>Пример</a:t>
                      </a:r>
                      <a:r>
                        <a:rPr lang="en-US" sz="1300" b="1" dirty="0"/>
                        <a:t>: </a:t>
                      </a:r>
                      <a:r>
                        <a:rPr lang="ru-RU" sz="1300" b="0" i="1" dirty="0"/>
                        <a:t>мениджърите могат да използват регулярни проверки, за да разберат уникалните предизвикателства пред дистанционните служители и според тях да адаптират решенията си</a:t>
                      </a:r>
                      <a:endParaRPr lang="en-GB" sz="1300" i="1" dirty="0"/>
                    </a:p>
                  </a:txBody>
                  <a:tcPr/>
                </a:tc>
                <a:extLst>
                  <a:ext uri="{0D108BD9-81ED-4DB2-BD59-A6C34878D82A}">
                    <a16:rowId xmlns:a16="http://schemas.microsoft.com/office/drawing/2014/main" val="3727934907"/>
                  </a:ext>
                </a:extLst>
              </a:tr>
            </a:tbl>
          </a:graphicData>
        </a:graphic>
      </p:graphicFrame>
      <p:pic>
        <p:nvPicPr>
          <p:cNvPr id="5" name="Gráfico 4" descr="Reciclar com preenchimento sólido">
            <a:extLst>
              <a:ext uri="{FF2B5EF4-FFF2-40B4-BE49-F238E27FC236}">
                <a16:creationId xmlns:a16="http://schemas.microsoft.com/office/drawing/2014/main" id="{E4E48E82-40EE-27D2-02E8-C20661E84E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58" y="3828982"/>
            <a:ext cx="914400" cy="914400"/>
          </a:xfrm>
          <a:prstGeom prst="rect">
            <a:avLst/>
          </a:prstGeom>
        </p:spPr>
      </p:pic>
      <p:graphicFrame>
        <p:nvGraphicFramePr>
          <p:cNvPr id="6" name="Tabela 5">
            <a:extLst>
              <a:ext uri="{FF2B5EF4-FFF2-40B4-BE49-F238E27FC236}">
                <a16:creationId xmlns:a16="http://schemas.microsoft.com/office/drawing/2014/main" id="{82186E71-2179-5044-664A-936FD7216D4B}"/>
              </a:ext>
            </a:extLst>
          </p:cNvPr>
          <p:cNvGraphicFramePr>
            <a:graphicFrameLocks noGrp="1"/>
          </p:cNvGraphicFramePr>
          <p:nvPr>
            <p:extLst>
              <p:ext uri="{D42A27DB-BD31-4B8C-83A1-F6EECF244321}">
                <p14:modId xmlns:p14="http://schemas.microsoft.com/office/powerpoint/2010/main" val="767561574"/>
              </p:ext>
            </p:extLst>
          </p:nvPr>
        </p:nvGraphicFramePr>
        <p:xfrm>
          <a:off x="673339" y="2565899"/>
          <a:ext cx="1554038" cy="3327400"/>
        </p:xfrm>
        <a:graphic>
          <a:graphicData uri="http://schemas.openxmlformats.org/drawingml/2006/table">
            <a:tbl>
              <a:tblPr firstRow="1" bandRow="1">
                <a:tableStyleId>{E8B1032C-EA38-4F05-BA0D-38AFFFC7BED3}</a:tableStyleId>
              </a:tblPr>
              <a:tblGrid>
                <a:gridCol w="1554038">
                  <a:extLst>
                    <a:ext uri="{9D8B030D-6E8A-4147-A177-3AD203B41FA5}">
                      <a16:colId xmlns:a16="http://schemas.microsoft.com/office/drawing/2014/main" val="3641545605"/>
                    </a:ext>
                  </a:extLst>
                </a:gridCol>
              </a:tblGrid>
              <a:tr h="424312">
                <a:tc>
                  <a:txBody>
                    <a:bodyPr/>
                    <a:lstStyle/>
                    <a:p>
                      <a:pPr algn="ctr"/>
                      <a:r>
                        <a:rPr lang="bg-BG" b="1" dirty="0"/>
                        <a:t>ОБОБЩЕНИЕ</a:t>
                      </a:r>
                      <a:endParaRPr lang="en-GB" b="1" dirty="0"/>
                    </a:p>
                  </a:txBody>
                  <a:tcPr anchor="ctr"/>
                </a:tc>
                <a:extLst>
                  <a:ext uri="{0D108BD9-81ED-4DB2-BD59-A6C34878D82A}">
                    <a16:rowId xmlns:a16="http://schemas.microsoft.com/office/drawing/2014/main" val="1152309125"/>
                  </a:ext>
                </a:extLst>
              </a:tr>
              <a:tr h="2903088">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3336091860"/>
                  </a:ext>
                </a:extLst>
              </a:tr>
            </a:tbl>
          </a:graphicData>
        </a:graphic>
      </p:graphicFrame>
    </p:spTree>
    <p:extLst>
      <p:ext uri="{BB962C8B-B14F-4D97-AF65-F5344CB8AC3E}">
        <p14:creationId xmlns:p14="http://schemas.microsoft.com/office/powerpoint/2010/main" val="2636566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14744564-5D4C-7300-2707-20AE72EBA746}"/>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EBF5F88E-CE37-E9AE-BCD3-C2EE65AC9687}"/>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4: </a:t>
            </a:r>
            <a:r>
              <a:rPr lang="ru-RU" sz="2600" dirty="0">
                <a:solidFill>
                  <a:schemeClr val="accent5"/>
                </a:solidFill>
              </a:rPr>
              <a:t>Стратегии за благополучие в хибридна работна среда</a:t>
            </a:r>
            <a:endParaRPr lang="en-US" sz="2600" dirty="0">
              <a:solidFill>
                <a:schemeClr val="accent5"/>
              </a:solidFill>
            </a:endParaRPr>
          </a:p>
          <a:p>
            <a:pPr lvl="0">
              <a:lnSpc>
                <a:spcPct val="90000"/>
              </a:lnSpc>
              <a:buClr>
                <a:schemeClr val="accent5"/>
              </a:buClr>
              <a:buSzPts val="3600"/>
            </a:pPr>
            <a:r>
              <a:rPr lang="en-US" sz="2600" dirty="0">
                <a:solidFill>
                  <a:srgbClr val="636A6F"/>
                </a:solidFill>
              </a:rPr>
              <a:t>4.1. </a:t>
            </a:r>
            <a:r>
              <a:rPr lang="bg-BG" sz="2600" dirty="0">
                <a:solidFill>
                  <a:srgbClr val="636A6F"/>
                </a:solidFill>
              </a:rPr>
              <a:t>Приобщаване на хибридния екип и дигитално благополучие в практиката</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A29DE965-F512-C931-821F-F088FFB583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0227BDE4-035E-1713-16C4-19F6F9E3EA29}"/>
              </a:ext>
            </a:extLst>
          </p:cNvPr>
          <p:cNvGraphicFramePr>
            <a:graphicFrameLocks noGrp="1"/>
          </p:cNvGraphicFramePr>
          <p:nvPr>
            <p:extLst>
              <p:ext uri="{D42A27DB-BD31-4B8C-83A1-F6EECF244321}">
                <p14:modId xmlns:p14="http://schemas.microsoft.com/office/powerpoint/2010/main" val="887471851"/>
              </p:ext>
            </p:extLst>
          </p:nvPr>
        </p:nvGraphicFramePr>
        <p:xfrm>
          <a:off x="2395254" y="1934016"/>
          <a:ext cx="8577546" cy="1112520"/>
        </p:xfrm>
        <a:graphic>
          <a:graphicData uri="http://schemas.openxmlformats.org/drawingml/2006/table">
            <a:tbl>
              <a:tblPr firstRow="1" bandRow="1">
                <a:tableStyleId>{BDBED569-4797-4DF1-A0F4-6AAB3CD982D8}</a:tableStyleId>
              </a:tblPr>
              <a:tblGrid>
                <a:gridCol w="8577546">
                  <a:extLst>
                    <a:ext uri="{9D8B030D-6E8A-4147-A177-3AD203B41FA5}">
                      <a16:colId xmlns:a16="http://schemas.microsoft.com/office/drawing/2014/main" val="1474167706"/>
                    </a:ext>
                  </a:extLst>
                </a:gridCol>
              </a:tblGrid>
              <a:tr h="370840">
                <a:tc>
                  <a:txBody>
                    <a:bodyPr/>
                    <a:lstStyle/>
                    <a:p>
                      <a:pPr algn="ctr"/>
                      <a:r>
                        <a:rPr lang="en-US" dirty="0"/>
                        <a:t> </a:t>
                      </a:r>
                      <a:r>
                        <a:rPr lang="bg-BG" dirty="0"/>
                        <a:t>Взаимовръзка между благополучието и приобщаването</a:t>
                      </a:r>
                      <a:endParaRPr lang="en-GB" dirty="0"/>
                    </a:p>
                  </a:txBody>
                  <a:tcPr/>
                </a:tc>
                <a:extLst>
                  <a:ext uri="{0D108BD9-81ED-4DB2-BD59-A6C34878D82A}">
                    <a16:rowId xmlns:a16="http://schemas.microsoft.com/office/drawing/2014/main" val="2466129411"/>
                  </a:ext>
                </a:extLst>
              </a:tr>
              <a:tr h="370840">
                <a:tc>
                  <a:txBody>
                    <a:bodyPr/>
                    <a:lstStyle/>
                    <a:p>
                      <a:pPr algn="ctr"/>
                      <a:r>
                        <a:rPr lang="bg-BG" b="1" dirty="0"/>
                        <a:t>Как да я постигнем</a:t>
                      </a:r>
                      <a:r>
                        <a:rPr lang="en-GB" b="1" dirty="0"/>
                        <a:t>?</a:t>
                      </a:r>
                    </a:p>
                  </a:txBody>
                  <a:tcPr/>
                </a:tc>
                <a:extLst>
                  <a:ext uri="{0D108BD9-81ED-4DB2-BD59-A6C34878D82A}">
                    <a16:rowId xmlns:a16="http://schemas.microsoft.com/office/drawing/2014/main" val="2497432524"/>
                  </a:ext>
                </a:extLst>
              </a:tr>
              <a:tr h="370840">
                <a:tc>
                  <a:txBody>
                    <a:bodyPr/>
                    <a:lstStyle/>
                    <a:p>
                      <a:pPr algn="ctr"/>
                      <a:r>
                        <a:rPr lang="bg-BG" dirty="0"/>
                        <a:t>Комбиниране на практики за дигитално благополучие с приобщаващи екипни стратегии</a:t>
                      </a:r>
                      <a:endParaRPr lang="en-GB" dirty="0"/>
                    </a:p>
                  </a:txBody>
                  <a:tcPr/>
                </a:tc>
                <a:extLst>
                  <a:ext uri="{0D108BD9-81ED-4DB2-BD59-A6C34878D82A}">
                    <a16:rowId xmlns:a16="http://schemas.microsoft.com/office/drawing/2014/main" val="2491138411"/>
                  </a:ext>
                </a:extLst>
              </a:tr>
            </a:tbl>
          </a:graphicData>
        </a:graphic>
      </p:graphicFrame>
      <p:graphicFrame>
        <p:nvGraphicFramePr>
          <p:cNvPr id="3" name="Tabela 2">
            <a:extLst>
              <a:ext uri="{FF2B5EF4-FFF2-40B4-BE49-F238E27FC236}">
                <a16:creationId xmlns:a16="http://schemas.microsoft.com/office/drawing/2014/main" id="{4D47FE74-1381-CC97-B3B9-9A4DA30D54B2}"/>
              </a:ext>
            </a:extLst>
          </p:cNvPr>
          <p:cNvGraphicFramePr>
            <a:graphicFrameLocks noGrp="1"/>
          </p:cNvGraphicFramePr>
          <p:nvPr>
            <p:extLst>
              <p:ext uri="{D42A27DB-BD31-4B8C-83A1-F6EECF244321}">
                <p14:modId xmlns:p14="http://schemas.microsoft.com/office/powerpoint/2010/main" val="1095745166"/>
              </p:ext>
            </p:extLst>
          </p:nvPr>
        </p:nvGraphicFramePr>
        <p:xfrm>
          <a:off x="2409245" y="3130995"/>
          <a:ext cx="8565980" cy="3988728"/>
        </p:xfrm>
        <a:graphic>
          <a:graphicData uri="http://schemas.openxmlformats.org/drawingml/2006/table">
            <a:tbl>
              <a:tblPr firstRow="1" bandRow="1">
                <a:tableStyleId>{BDBED569-4797-4DF1-A0F4-6AAB3CD982D8}</a:tableStyleId>
              </a:tblPr>
              <a:tblGrid>
                <a:gridCol w="2847616">
                  <a:extLst>
                    <a:ext uri="{9D8B030D-6E8A-4147-A177-3AD203B41FA5}">
                      <a16:colId xmlns:a16="http://schemas.microsoft.com/office/drawing/2014/main" val="222378985"/>
                    </a:ext>
                  </a:extLst>
                </a:gridCol>
                <a:gridCol w="2859182">
                  <a:extLst>
                    <a:ext uri="{9D8B030D-6E8A-4147-A177-3AD203B41FA5}">
                      <a16:colId xmlns:a16="http://schemas.microsoft.com/office/drawing/2014/main" val="4169530032"/>
                    </a:ext>
                  </a:extLst>
                </a:gridCol>
                <a:gridCol w="2859182">
                  <a:extLst>
                    <a:ext uri="{9D8B030D-6E8A-4147-A177-3AD203B41FA5}">
                      <a16:colId xmlns:a16="http://schemas.microsoft.com/office/drawing/2014/main" val="4277914824"/>
                    </a:ext>
                  </a:extLst>
                </a:gridCol>
              </a:tblGrid>
              <a:tr h="498768">
                <a:tc gridSpan="3">
                  <a:txBody>
                    <a:bodyPr/>
                    <a:lstStyle/>
                    <a:p>
                      <a:pPr algn="ctr"/>
                      <a:r>
                        <a:rPr lang="bg-BG" dirty="0"/>
                        <a:t>Прилагане на приобщаващи екипни стратегии</a:t>
                      </a:r>
                      <a:endParaRPr lang="en-GB" dirty="0"/>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285603970"/>
                  </a:ext>
                </a:extLst>
              </a:tr>
              <a:tr h="1557797">
                <a:tc>
                  <a:txBody>
                    <a:bodyPr/>
                    <a:lstStyle/>
                    <a:p>
                      <a:r>
                        <a:rPr lang="ru-RU" b="1" dirty="0"/>
                        <a:t>Осигуряване на равно участие в хибридни срещи</a:t>
                      </a:r>
                      <a:r>
                        <a:rPr lang="ru-RU" b="0" dirty="0"/>
                        <a:t>, така че отдалечените служители и тези, работещи в офиса, да имат равен принос и възможности да споделят идеи </a:t>
                      </a:r>
                      <a:endParaRPr lang="en-GB" b="0" dirty="0"/>
                    </a:p>
                  </a:txBody>
                  <a:tcPr/>
                </a:tc>
                <a:tc>
                  <a:txBody>
                    <a:bodyPr/>
                    <a:lstStyle/>
                    <a:p>
                      <a:r>
                        <a:rPr lang="ru-RU" b="1" dirty="0"/>
                        <a:t>Насърчаване на сътрудничеството чрез използване на технологии</a:t>
                      </a:r>
                      <a:r>
                        <a:rPr lang="ru-RU" b="0" dirty="0"/>
                        <a:t>,</a:t>
                      </a:r>
                      <a:r>
                        <a:rPr lang="ru-RU" b="1" dirty="0"/>
                        <a:t> </a:t>
                      </a:r>
                      <a:r>
                        <a:rPr lang="ru-RU" b="0" dirty="0"/>
                        <a:t>които позволяват на всички членове на екипа да участват ползотворно, като например платформи за споделени документи или анкети в реално време</a:t>
                      </a:r>
                      <a:endParaRPr lang="en-GB" b="0" dirty="0"/>
                    </a:p>
                  </a:txBody>
                  <a:tcPr/>
                </a:tc>
                <a:tc>
                  <a:txBody>
                    <a:bodyPr/>
                    <a:lstStyle/>
                    <a:p>
                      <a:r>
                        <a:rPr lang="ru-RU" b="1" dirty="0"/>
                        <a:t>Отбелязване на постиженията чрез публично признаване </a:t>
                      </a:r>
                      <a:r>
                        <a:rPr lang="ru-RU" b="0" dirty="0"/>
                        <a:t>на</a:t>
                      </a:r>
                      <a:r>
                        <a:rPr lang="ru-RU" b="1" dirty="0"/>
                        <a:t> </a:t>
                      </a:r>
                      <a:r>
                        <a:rPr lang="ru-RU" b="0" dirty="0"/>
                        <a:t>приноса на всички служители по един и същ начин, независимо дали работят дистанционно или на място</a:t>
                      </a:r>
                      <a:endParaRPr lang="en-GB" b="0" dirty="0"/>
                    </a:p>
                  </a:txBody>
                  <a:tcPr/>
                </a:tc>
                <a:extLst>
                  <a:ext uri="{0D108BD9-81ED-4DB2-BD59-A6C34878D82A}">
                    <a16:rowId xmlns:a16="http://schemas.microsoft.com/office/drawing/2014/main" val="4181877217"/>
                  </a:ext>
                </a:extLst>
              </a:tr>
              <a:tr h="1270834">
                <a:tc>
                  <a:txBody>
                    <a:bodyPr/>
                    <a:lstStyle/>
                    <a:p>
                      <a:r>
                        <a:rPr lang="bg-BG" sz="1300" b="1" i="1" dirty="0"/>
                        <a:t>Пример</a:t>
                      </a:r>
                      <a:r>
                        <a:rPr lang="en-US" sz="1300" b="1" i="1" dirty="0"/>
                        <a:t>: </a:t>
                      </a:r>
                      <a:r>
                        <a:rPr lang="ru-RU" sz="1300" b="0" i="1" dirty="0"/>
                        <a:t>мениджър редува измежду членовете на дистанционния и присъствения екип фасилитаторите в срещите, за да поддържа баланс</a:t>
                      </a:r>
                      <a:endParaRPr lang="en-GB" sz="1300" b="0" i="1" dirty="0"/>
                    </a:p>
                  </a:txBody>
                  <a:tcPr/>
                </a:tc>
                <a:tc>
                  <a:txBody>
                    <a:bodyPr/>
                    <a:lstStyle/>
                    <a:p>
                      <a:r>
                        <a:rPr lang="bg-BG" sz="1200" b="1" i="1" dirty="0"/>
                        <a:t>Пример</a:t>
                      </a:r>
                      <a:r>
                        <a:rPr lang="en-US" sz="1200" b="1" i="1" dirty="0"/>
                        <a:t>: </a:t>
                      </a:r>
                      <a:r>
                        <a:rPr lang="ru-RU" sz="1200" b="0" i="1" dirty="0"/>
                        <a:t>екипът за разработване на продукти използва Miro, виртуална бяла дъска, за да генерира идеи, което гарантира, че всички членове имат право на мнение, независимо от локацията си</a:t>
                      </a:r>
                      <a:r>
                        <a:rPr lang="en-US" sz="1200" i="1" dirty="0"/>
                        <a:t>.</a:t>
                      </a:r>
                      <a:endParaRPr lang="en-GB" sz="1200" i="1" dirty="0"/>
                    </a:p>
                  </a:txBody>
                  <a:tcPr/>
                </a:tc>
                <a:tc>
                  <a:txBody>
                    <a:bodyPr/>
                    <a:lstStyle/>
                    <a:p>
                      <a:r>
                        <a:rPr lang="bg-BG" sz="1300" b="1" i="1" dirty="0"/>
                        <a:t>Пример</a:t>
                      </a:r>
                      <a:r>
                        <a:rPr lang="en-US" sz="1300" b="1" dirty="0"/>
                        <a:t>: </a:t>
                      </a:r>
                      <a:r>
                        <a:rPr lang="ru-RU" sz="1300" b="0" i="1" dirty="0"/>
                        <a:t>по време на месечните екипни срещи на инициатива от служител, работещ дистанционно, се обръща внимание по същия начин, както на успеха на проект на служител в офиса</a:t>
                      </a:r>
                      <a:r>
                        <a:rPr lang="en-US" sz="1300" b="0" i="1" dirty="0"/>
                        <a:t>.</a:t>
                      </a:r>
                      <a:endParaRPr lang="en-GB" sz="1300" i="1" dirty="0"/>
                    </a:p>
                  </a:txBody>
                  <a:tcPr/>
                </a:tc>
                <a:extLst>
                  <a:ext uri="{0D108BD9-81ED-4DB2-BD59-A6C34878D82A}">
                    <a16:rowId xmlns:a16="http://schemas.microsoft.com/office/drawing/2014/main" val="3727934907"/>
                  </a:ext>
                </a:extLst>
              </a:tr>
            </a:tbl>
          </a:graphicData>
        </a:graphic>
      </p:graphicFrame>
      <p:pic>
        <p:nvPicPr>
          <p:cNvPr id="5" name="Gráfico 4" descr="Reciclar com preenchimento sólido">
            <a:extLst>
              <a:ext uri="{FF2B5EF4-FFF2-40B4-BE49-F238E27FC236}">
                <a16:creationId xmlns:a16="http://schemas.microsoft.com/office/drawing/2014/main" id="{21439434-F093-2EFD-E78A-F32F55D10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58" y="3828982"/>
            <a:ext cx="914400" cy="914400"/>
          </a:xfrm>
          <a:prstGeom prst="rect">
            <a:avLst/>
          </a:prstGeom>
        </p:spPr>
      </p:pic>
      <p:graphicFrame>
        <p:nvGraphicFramePr>
          <p:cNvPr id="6" name="Tabela 5">
            <a:extLst>
              <a:ext uri="{FF2B5EF4-FFF2-40B4-BE49-F238E27FC236}">
                <a16:creationId xmlns:a16="http://schemas.microsoft.com/office/drawing/2014/main" id="{6FDEBB8C-2118-8837-D1E9-967BD6718805}"/>
              </a:ext>
            </a:extLst>
          </p:cNvPr>
          <p:cNvGraphicFramePr>
            <a:graphicFrameLocks noGrp="1"/>
          </p:cNvGraphicFramePr>
          <p:nvPr>
            <p:extLst>
              <p:ext uri="{D42A27DB-BD31-4B8C-83A1-F6EECF244321}">
                <p14:modId xmlns:p14="http://schemas.microsoft.com/office/powerpoint/2010/main" val="945750171"/>
              </p:ext>
            </p:extLst>
          </p:nvPr>
        </p:nvGraphicFramePr>
        <p:xfrm>
          <a:off x="673339" y="2565899"/>
          <a:ext cx="1554038" cy="3327400"/>
        </p:xfrm>
        <a:graphic>
          <a:graphicData uri="http://schemas.openxmlformats.org/drawingml/2006/table">
            <a:tbl>
              <a:tblPr firstRow="1" bandRow="1">
                <a:tableStyleId>{E8B1032C-EA38-4F05-BA0D-38AFFFC7BED3}</a:tableStyleId>
              </a:tblPr>
              <a:tblGrid>
                <a:gridCol w="1554038">
                  <a:extLst>
                    <a:ext uri="{9D8B030D-6E8A-4147-A177-3AD203B41FA5}">
                      <a16:colId xmlns:a16="http://schemas.microsoft.com/office/drawing/2014/main" val="3641545605"/>
                    </a:ext>
                  </a:extLst>
                </a:gridCol>
              </a:tblGrid>
              <a:tr h="424312">
                <a:tc>
                  <a:txBody>
                    <a:bodyPr/>
                    <a:lstStyle/>
                    <a:p>
                      <a:pPr algn="ctr"/>
                      <a:r>
                        <a:rPr lang="bg-BG" b="1" dirty="0"/>
                        <a:t>ОБОБЩЕНИЕ</a:t>
                      </a:r>
                      <a:endParaRPr lang="en-GB" b="1" dirty="0"/>
                    </a:p>
                  </a:txBody>
                  <a:tcPr anchor="ctr"/>
                </a:tc>
                <a:extLst>
                  <a:ext uri="{0D108BD9-81ED-4DB2-BD59-A6C34878D82A}">
                    <a16:rowId xmlns:a16="http://schemas.microsoft.com/office/drawing/2014/main" val="1152309125"/>
                  </a:ext>
                </a:extLst>
              </a:tr>
              <a:tr h="2903088">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3336091860"/>
                  </a:ext>
                </a:extLst>
              </a:tr>
            </a:tbl>
          </a:graphicData>
        </a:graphic>
      </p:graphicFrame>
    </p:spTree>
    <p:extLst>
      <p:ext uri="{BB962C8B-B14F-4D97-AF65-F5344CB8AC3E}">
        <p14:creationId xmlns:p14="http://schemas.microsoft.com/office/powerpoint/2010/main" val="3474100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3185188-BB41-C83F-4629-10EB0B96A0D4}"/>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EA6EE3EE-5EA2-FAF6-2D3F-FDEE394E5F79}"/>
              </a:ext>
            </a:extLst>
          </p:cNvPr>
          <p:cNvSpPr txBox="1"/>
          <p:nvPr/>
        </p:nvSpPr>
        <p:spPr>
          <a:xfrm>
            <a:off x="2297471" y="275281"/>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4: </a:t>
            </a:r>
            <a:r>
              <a:rPr lang="ru-RU" sz="2600" dirty="0">
                <a:solidFill>
                  <a:schemeClr val="accent5"/>
                </a:solidFill>
              </a:rPr>
              <a:t>Стратегии за благополучие в хибридна работна среда</a:t>
            </a:r>
            <a:endParaRPr lang="en-US" sz="2600" dirty="0">
              <a:solidFill>
                <a:schemeClr val="accent5"/>
              </a:solidFill>
            </a:endParaRPr>
          </a:p>
          <a:p>
            <a:pPr lvl="0">
              <a:lnSpc>
                <a:spcPct val="90000"/>
              </a:lnSpc>
              <a:buClr>
                <a:schemeClr val="accent5"/>
              </a:buClr>
              <a:buSzPts val="3600"/>
            </a:pPr>
            <a:r>
              <a:rPr lang="en-US" sz="2600" dirty="0">
                <a:solidFill>
                  <a:srgbClr val="636A6F"/>
                </a:solidFill>
              </a:rPr>
              <a:t>4.1. </a:t>
            </a:r>
            <a:r>
              <a:rPr lang="bg-BG" sz="2600" dirty="0">
                <a:solidFill>
                  <a:srgbClr val="636A6F"/>
                </a:solidFill>
              </a:rPr>
              <a:t>Приобщаване на хибридния екип и дигитално благополучие в практиката</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AC05E443-A0E0-1479-7DCF-7A29C9D92A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D13FE457-1B32-5D30-9012-BC796575154E}"/>
              </a:ext>
            </a:extLst>
          </p:cNvPr>
          <p:cNvGraphicFramePr>
            <a:graphicFrameLocks noGrp="1"/>
          </p:cNvGraphicFramePr>
          <p:nvPr>
            <p:extLst>
              <p:ext uri="{D42A27DB-BD31-4B8C-83A1-F6EECF244321}">
                <p14:modId xmlns:p14="http://schemas.microsoft.com/office/powerpoint/2010/main" val="2411412316"/>
              </p:ext>
            </p:extLst>
          </p:nvPr>
        </p:nvGraphicFramePr>
        <p:xfrm>
          <a:off x="2385153" y="1830287"/>
          <a:ext cx="8577546" cy="1112520"/>
        </p:xfrm>
        <a:graphic>
          <a:graphicData uri="http://schemas.openxmlformats.org/drawingml/2006/table">
            <a:tbl>
              <a:tblPr firstRow="1" bandRow="1">
                <a:tableStyleId>{BDBED569-4797-4DF1-A0F4-6AAB3CD982D8}</a:tableStyleId>
              </a:tblPr>
              <a:tblGrid>
                <a:gridCol w="8577546">
                  <a:extLst>
                    <a:ext uri="{9D8B030D-6E8A-4147-A177-3AD203B41FA5}">
                      <a16:colId xmlns:a16="http://schemas.microsoft.com/office/drawing/2014/main" val="147416770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  </a:t>
                      </a:r>
                      <a:r>
                        <a:rPr lang="bg-BG" dirty="0"/>
                        <a:t>Взаимовръзка между благополучието и приобщаването</a:t>
                      </a:r>
                      <a:endParaRPr lang="en-GB" dirty="0"/>
                    </a:p>
                  </a:txBody>
                  <a:tcPr/>
                </a:tc>
                <a:extLst>
                  <a:ext uri="{0D108BD9-81ED-4DB2-BD59-A6C34878D82A}">
                    <a16:rowId xmlns:a16="http://schemas.microsoft.com/office/drawing/2014/main" val="2466129411"/>
                  </a:ext>
                </a:extLst>
              </a:tr>
              <a:tr h="370840">
                <a:tc>
                  <a:txBody>
                    <a:bodyPr/>
                    <a:lstStyle/>
                    <a:p>
                      <a:pPr algn="ctr"/>
                      <a:r>
                        <a:rPr lang="bg-BG" b="1" dirty="0"/>
                        <a:t>Как да я постигнем</a:t>
                      </a:r>
                      <a:r>
                        <a:rPr lang="en-GB" b="1" dirty="0"/>
                        <a:t>?</a:t>
                      </a:r>
                    </a:p>
                  </a:txBody>
                  <a:tcPr/>
                </a:tc>
                <a:extLst>
                  <a:ext uri="{0D108BD9-81ED-4DB2-BD59-A6C34878D82A}">
                    <a16:rowId xmlns:a16="http://schemas.microsoft.com/office/drawing/2014/main" val="2497432524"/>
                  </a:ext>
                </a:extLst>
              </a:tr>
              <a:tr h="370840">
                <a:tc>
                  <a:txBody>
                    <a:bodyPr/>
                    <a:lstStyle/>
                    <a:p>
                      <a:pPr algn="ctr"/>
                      <a:r>
                        <a:rPr lang="bg-BG" dirty="0"/>
                        <a:t>Комбиниране на практики за дигитално благополучие с приобщаващи екипни стратегии</a:t>
                      </a:r>
                      <a:endParaRPr lang="en-GB" dirty="0"/>
                    </a:p>
                  </a:txBody>
                  <a:tcPr/>
                </a:tc>
                <a:extLst>
                  <a:ext uri="{0D108BD9-81ED-4DB2-BD59-A6C34878D82A}">
                    <a16:rowId xmlns:a16="http://schemas.microsoft.com/office/drawing/2014/main" val="2491138411"/>
                  </a:ext>
                </a:extLst>
              </a:tr>
            </a:tbl>
          </a:graphicData>
        </a:graphic>
      </p:graphicFrame>
      <p:graphicFrame>
        <p:nvGraphicFramePr>
          <p:cNvPr id="3" name="Tabela 2">
            <a:extLst>
              <a:ext uri="{FF2B5EF4-FFF2-40B4-BE49-F238E27FC236}">
                <a16:creationId xmlns:a16="http://schemas.microsoft.com/office/drawing/2014/main" id="{8A29AFCE-178E-2D4E-4A97-EAB26D29B4F9}"/>
              </a:ext>
            </a:extLst>
          </p:cNvPr>
          <p:cNvGraphicFramePr>
            <a:graphicFrameLocks noGrp="1"/>
          </p:cNvGraphicFramePr>
          <p:nvPr>
            <p:extLst>
              <p:ext uri="{D42A27DB-BD31-4B8C-83A1-F6EECF244321}">
                <p14:modId xmlns:p14="http://schemas.microsoft.com/office/powerpoint/2010/main" val="1405088449"/>
              </p:ext>
            </p:extLst>
          </p:nvPr>
        </p:nvGraphicFramePr>
        <p:xfrm>
          <a:off x="2385153" y="3015674"/>
          <a:ext cx="8577546" cy="3790608"/>
        </p:xfrm>
        <a:graphic>
          <a:graphicData uri="http://schemas.openxmlformats.org/drawingml/2006/table">
            <a:tbl>
              <a:tblPr firstRow="1" bandRow="1">
                <a:tableStyleId>{BDBED569-4797-4DF1-A0F4-6AAB3CD982D8}</a:tableStyleId>
              </a:tblPr>
              <a:tblGrid>
                <a:gridCol w="2859182">
                  <a:extLst>
                    <a:ext uri="{9D8B030D-6E8A-4147-A177-3AD203B41FA5}">
                      <a16:colId xmlns:a16="http://schemas.microsoft.com/office/drawing/2014/main" val="222378985"/>
                    </a:ext>
                  </a:extLst>
                </a:gridCol>
                <a:gridCol w="2859182">
                  <a:extLst>
                    <a:ext uri="{9D8B030D-6E8A-4147-A177-3AD203B41FA5}">
                      <a16:colId xmlns:a16="http://schemas.microsoft.com/office/drawing/2014/main" val="4169530032"/>
                    </a:ext>
                  </a:extLst>
                </a:gridCol>
                <a:gridCol w="2859182">
                  <a:extLst>
                    <a:ext uri="{9D8B030D-6E8A-4147-A177-3AD203B41FA5}">
                      <a16:colId xmlns:a16="http://schemas.microsoft.com/office/drawing/2014/main" val="4277914824"/>
                    </a:ext>
                  </a:extLst>
                </a:gridCol>
              </a:tblGrid>
              <a:tr h="498768">
                <a:tc gridSpan="3">
                  <a:txBody>
                    <a:bodyPr/>
                    <a:lstStyle/>
                    <a:p>
                      <a:pPr algn="ctr"/>
                      <a:r>
                        <a:rPr lang="bg-BG" b="1" dirty="0"/>
                        <a:t>Въвеждане на практики за дигитално благополучие</a:t>
                      </a:r>
                      <a:endParaRPr lang="en-GB" b="1" dirty="0"/>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285603970"/>
                  </a:ext>
                </a:extLst>
              </a:tr>
              <a:tr h="1557797">
                <a:tc>
                  <a:txBody>
                    <a:bodyPr/>
                    <a:lstStyle/>
                    <a:p>
                      <a:r>
                        <a:rPr lang="bg-BG" b="1" dirty="0"/>
                        <a:t>Поставете </a:t>
                      </a:r>
                      <a:r>
                        <a:rPr lang="ru-RU" b="1" dirty="0"/>
                        <a:t>граници в използването на технологии, </a:t>
                      </a:r>
                      <a:r>
                        <a:rPr lang="ru-RU" b="0" dirty="0"/>
                        <a:t>като насърчавате служителите да се изключват след края на работното време и да избягват имейл комуникацията в извън работните часове, за да опазят баланса между работа и личен живот</a:t>
                      </a:r>
                      <a:endParaRPr lang="en-GB" b="0" dirty="0"/>
                    </a:p>
                  </a:txBody>
                  <a:tcPr/>
                </a:tc>
                <a:tc>
                  <a:txBody>
                    <a:bodyPr/>
                    <a:lstStyle/>
                    <a:p>
                      <a:r>
                        <a:rPr lang="ru-RU" b="1" dirty="0"/>
                        <a:t>Насърчавайте почивките и дигиталните детоксикации</a:t>
                      </a:r>
                      <a:r>
                        <a:rPr lang="ru-RU" b="0" dirty="0"/>
                        <a:t>, като създавате у служителите необходимост да се отдалечат от екраните през работно време и им осигурявате ангажираност извън дигиталния свят</a:t>
                      </a:r>
                      <a:endParaRPr lang="en-GB" b="0" dirty="0"/>
                    </a:p>
                  </a:txBody>
                  <a:tcPr/>
                </a:tc>
                <a:tc>
                  <a:txBody>
                    <a:bodyPr/>
                    <a:lstStyle/>
                    <a:p>
                      <a:r>
                        <a:rPr lang="ru-RU" b="1" dirty="0"/>
                        <a:t>Предлагайте инструменти за благополучие </a:t>
                      </a:r>
                      <a:r>
                        <a:rPr lang="ru-RU" b="0" dirty="0"/>
                        <a:t>и ресурси като приложения за медитация, обучение за ергономика и виртуални фитнес сесии</a:t>
                      </a:r>
                      <a:endParaRPr lang="en-GB" b="0" dirty="0"/>
                    </a:p>
                  </a:txBody>
                  <a:tcPr/>
                </a:tc>
                <a:extLst>
                  <a:ext uri="{0D108BD9-81ED-4DB2-BD59-A6C34878D82A}">
                    <a16:rowId xmlns:a16="http://schemas.microsoft.com/office/drawing/2014/main" val="4181877217"/>
                  </a:ext>
                </a:extLst>
              </a:tr>
              <a:tr h="1270834">
                <a:tc>
                  <a:txBody>
                    <a:bodyPr/>
                    <a:lstStyle/>
                    <a:p>
                      <a:r>
                        <a:rPr lang="bg-BG" sz="1300" b="1" i="1" dirty="0"/>
                        <a:t>Пример</a:t>
                      </a:r>
                      <a:r>
                        <a:rPr lang="en-US" sz="1300" b="0" i="1" dirty="0"/>
                        <a:t>: </a:t>
                      </a:r>
                      <a:r>
                        <a:rPr lang="ru-RU" sz="1300" b="0" i="1" dirty="0"/>
                        <a:t>компания въвежда „тихи часове“ от 18:00 до 9:00 часа за намаляване дигиталната умора на служителите и подобрявне на цялостното им удовлетворение</a:t>
                      </a:r>
                      <a:endParaRPr lang="en-GB" sz="1300" b="0" i="1" dirty="0"/>
                    </a:p>
                  </a:txBody>
                  <a:tcPr/>
                </a:tc>
                <a:tc>
                  <a:txBody>
                    <a:bodyPr/>
                    <a:lstStyle/>
                    <a:p>
                      <a:r>
                        <a:rPr lang="bg-BG" sz="1300" b="1" i="1" dirty="0"/>
                        <a:t>Пример</a:t>
                      </a:r>
                      <a:r>
                        <a:rPr lang="en-GB" sz="1300" b="1" i="1" dirty="0"/>
                        <a:t>: </a:t>
                      </a:r>
                      <a:r>
                        <a:rPr lang="ru-RU" sz="1300" b="0" i="1" dirty="0"/>
                        <a:t>екипите правят 10-минутни „целенасочени паузи“ по време на дълги виртуални срещи, за да се освежат и презаредят енергията си</a:t>
                      </a:r>
                      <a:endParaRPr lang="en-GB" sz="1300" b="1" i="1" dirty="0"/>
                    </a:p>
                  </a:txBody>
                  <a:tcPr/>
                </a:tc>
                <a:tc>
                  <a:txBody>
                    <a:bodyPr/>
                    <a:lstStyle/>
                    <a:p>
                      <a:r>
                        <a:rPr lang="bg-BG" sz="1400" b="1" i="1" dirty="0"/>
                        <a:t>Пример</a:t>
                      </a:r>
                      <a:r>
                        <a:rPr lang="en-US" b="1" i="1" dirty="0"/>
                        <a:t>: </a:t>
                      </a:r>
                      <a:r>
                        <a:rPr lang="ru-RU" b="0" i="1" dirty="0"/>
                        <a:t>компания предоставя на всички служители абонаментен достъп до приложение за медитация, като</a:t>
                      </a:r>
                      <a:r>
                        <a:rPr lang="en-US" b="0" i="1" dirty="0"/>
                        <a:t> Headspace</a:t>
                      </a:r>
                      <a:endParaRPr lang="en-GB" b="0" i="1" dirty="0"/>
                    </a:p>
                  </a:txBody>
                  <a:tcPr/>
                </a:tc>
                <a:extLst>
                  <a:ext uri="{0D108BD9-81ED-4DB2-BD59-A6C34878D82A}">
                    <a16:rowId xmlns:a16="http://schemas.microsoft.com/office/drawing/2014/main" val="3727934907"/>
                  </a:ext>
                </a:extLst>
              </a:tr>
            </a:tbl>
          </a:graphicData>
        </a:graphic>
      </p:graphicFrame>
      <p:pic>
        <p:nvPicPr>
          <p:cNvPr id="5" name="Gráfico 4" descr="Reciclar com preenchimento sólido">
            <a:extLst>
              <a:ext uri="{FF2B5EF4-FFF2-40B4-BE49-F238E27FC236}">
                <a16:creationId xmlns:a16="http://schemas.microsoft.com/office/drawing/2014/main" id="{B3C3FE40-64ED-7668-D5B5-A5EE567074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58" y="3828982"/>
            <a:ext cx="914400" cy="914400"/>
          </a:xfrm>
          <a:prstGeom prst="rect">
            <a:avLst/>
          </a:prstGeom>
        </p:spPr>
      </p:pic>
      <p:graphicFrame>
        <p:nvGraphicFramePr>
          <p:cNvPr id="6" name="Tabela 5">
            <a:extLst>
              <a:ext uri="{FF2B5EF4-FFF2-40B4-BE49-F238E27FC236}">
                <a16:creationId xmlns:a16="http://schemas.microsoft.com/office/drawing/2014/main" id="{C405A6DF-160C-B38D-A57A-94C84F116F68}"/>
              </a:ext>
            </a:extLst>
          </p:cNvPr>
          <p:cNvGraphicFramePr>
            <a:graphicFrameLocks noGrp="1"/>
          </p:cNvGraphicFramePr>
          <p:nvPr>
            <p:extLst>
              <p:ext uri="{D42A27DB-BD31-4B8C-83A1-F6EECF244321}">
                <p14:modId xmlns:p14="http://schemas.microsoft.com/office/powerpoint/2010/main" val="3241894246"/>
              </p:ext>
            </p:extLst>
          </p:nvPr>
        </p:nvGraphicFramePr>
        <p:xfrm>
          <a:off x="673339" y="2565899"/>
          <a:ext cx="1554038" cy="3327400"/>
        </p:xfrm>
        <a:graphic>
          <a:graphicData uri="http://schemas.openxmlformats.org/drawingml/2006/table">
            <a:tbl>
              <a:tblPr firstRow="1" bandRow="1">
                <a:tableStyleId>{E8B1032C-EA38-4F05-BA0D-38AFFFC7BED3}</a:tableStyleId>
              </a:tblPr>
              <a:tblGrid>
                <a:gridCol w="1554038">
                  <a:extLst>
                    <a:ext uri="{9D8B030D-6E8A-4147-A177-3AD203B41FA5}">
                      <a16:colId xmlns:a16="http://schemas.microsoft.com/office/drawing/2014/main" val="3641545605"/>
                    </a:ext>
                  </a:extLst>
                </a:gridCol>
              </a:tblGrid>
              <a:tr h="424312">
                <a:tc>
                  <a:txBody>
                    <a:bodyPr/>
                    <a:lstStyle/>
                    <a:p>
                      <a:pPr algn="ctr"/>
                      <a:r>
                        <a:rPr lang="bg-BG" b="1" dirty="0"/>
                        <a:t>ОБОБЩЕНИЕ</a:t>
                      </a:r>
                      <a:endParaRPr lang="en-GB" b="1" dirty="0"/>
                    </a:p>
                  </a:txBody>
                  <a:tcPr anchor="ctr"/>
                </a:tc>
                <a:extLst>
                  <a:ext uri="{0D108BD9-81ED-4DB2-BD59-A6C34878D82A}">
                    <a16:rowId xmlns:a16="http://schemas.microsoft.com/office/drawing/2014/main" val="1152309125"/>
                  </a:ext>
                </a:extLst>
              </a:tr>
              <a:tr h="2903088">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3336091860"/>
                  </a:ext>
                </a:extLst>
              </a:tr>
            </a:tbl>
          </a:graphicData>
        </a:graphic>
      </p:graphicFrame>
    </p:spTree>
    <p:extLst>
      <p:ext uri="{BB962C8B-B14F-4D97-AF65-F5344CB8AC3E}">
        <p14:creationId xmlns:p14="http://schemas.microsoft.com/office/powerpoint/2010/main" val="1058645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1DC710C5-4923-82FC-8705-3F1C8E1B2DDD}"/>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F8EDEBE9-9BEF-87E4-F7F6-70FDF1A86BF0}"/>
              </a:ext>
            </a:extLst>
          </p:cNvPr>
          <p:cNvSpPr txBox="1">
            <a:spLocks noGrp="1"/>
          </p:cNvSpPr>
          <p:nvPr>
            <p:ph type="body" idx="2"/>
          </p:nvPr>
        </p:nvSpPr>
        <p:spPr>
          <a:xfrm>
            <a:off x="6319686" y="946274"/>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4CE673C8-1D15-5ACB-8F31-B877D9FA1E04}"/>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bg-BG" sz="2400" b="1" dirty="0">
                <a:solidFill>
                  <a:schemeClr val="accent6"/>
                </a:solidFill>
              </a:rPr>
              <a:t>Дейност</a:t>
            </a:r>
            <a:r>
              <a:rPr lang="en-US" sz="2400" b="1" dirty="0">
                <a:solidFill>
                  <a:schemeClr val="accent6"/>
                </a:solidFill>
              </a:rPr>
              <a:t> 4.2. </a:t>
            </a:r>
            <a:r>
              <a:rPr lang="bg-BG" sz="2400" b="1" dirty="0">
                <a:solidFill>
                  <a:schemeClr val="accent6"/>
                </a:solidFill>
              </a:rPr>
              <a:t>Създаване на план за дейност за постигане на благополучие</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16F427E2-9A04-7174-897B-CD138A7D04F9}"/>
              </a:ext>
            </a:extLst>
          </p:cNvPr>
          <p:cNvPicPr preferRelativeResize="0"/>
          <p:nvPr/>
        </p:nvPicPr>
        <p:blipFill rotWithShape="1">
          <a:blip r:embed="rId3">
            <a:alphaModFix/>
          </a:blip>
          <a:srcRect/>
          <a:stretch/>
        </p:blipFill>
        <p:spPr>
          <a:xfrm>
            <a:off x="6540708" y="1217437"/>
            <a:ext cx="914400" cy="914400"/>
          </a:xfrm>
          <a:prstGeom prst="rect">
            <a:avLst/>
          </a:prstGeom>
          <a:noFill/>
          <a:ln>
            <a:noFill/>
          </a:ln>
        </p:spPr>
      </p:pic>
      <p:sp>
        <p:nvSpPr>
          <p:cNvPr id="140" name="Google Shape;140;p8">
            <a:extLst>
              <a:ext uri="{FF2B5EF4-FFF2-40B4-BE49-F238E27FC236}">
                <a16:creationId xmlns:a16="http://schemas.microsoft.com/office/drawing/2014/main" id="{9796FC84-DF45-8A91-19D3-E4A9C2DB2770}"/>
              </a:ext>
            </a:extLst>
          </p:cNvPr>
          <p:cNvSpPr txBox="1"/>
          <p:nvPr/>
        </p:nvSpPr>
        <p:spPr>
          <a:xfrm>
            <a:off x="6589107" y="2150209"/>
            <a:ext cx="5400675" cy="4252791"/>
          </a:xfrm>
          <a:prstGeom prst="rect">
            <a:avLst/>
          </a:prstGeom>
          <a:noFill/>
          <a:ln>
            <a:noFill/>
          </a:ln>
        </p:spPr>
        <p:txBody>
          <a:bodyPr spcFirstLastPara="1" wrap="square" lIns="91425" tIns="45700" rIns="91425" bIns="45700" anchor="t" anchorCtr="0">
            <a:spAutoFit/>
          </a:bodyPr>
          <a:lstStyle/>
          <a:p>
            <a:pPr lvl="0">
              <a:lnSpc>
                <a:spcPct val="107000"/>
              </a:lnSpc>
            </a:pPr>
            <a:r>
              <a:rPr lang="bg-BG" sz="1800" b="1" dirty="0">
                <a:solidFill>
                  <a:srgbClr val="636A6F"/>
                </a:solidFill>
              </a:rPr>
              <a:t>След завършване на тази дейност ще можете да</a:t>
            </a:r>
            <a:r>
              <a:rPr lang="en-GB" sz="1800" b="1" dirty="0">
                <a:solidFill>
                  <a:srgbClr val="636A6F"/>
                </a:solidFill>
                <a:latin typeface="Arial"/>
                <a:ea typeface="Arial"/>
                <a:cs typeface="Arial"/>
                <a:sym typeface="Arial"/>
              </a:rPr>
              <a:t>:</a:t>
            </a:r>
            <a:endParaRPr dirty="0"/>
          </a:p>
          <a:p>
            <a:pPr marL="285750" indent="-285750">
              <a:lnSpc>
                <a:spcPct val="107000"/>
              </a:lnSpc>
              <a:spcBef>
                <a:spcPts val="800"/>
              </a:spcBef>
              <a:buClr>
                <a:schemeClr val="accent6"/>
              </a:buClr>
              <a:buSzPts val="1800"/>
              <a:buFont typeface="Arial"/>
              <a:buChar char="•"/>
            </a:pPr>
            <a:r>
              <a:rPr lang="bg-BG" sz="1800" i="1" dirty="0">
                <a:solidFill>
                  <a:srgbClr val="636A6F"/>
                </a:solidFill>
              </a:rPr>
              <a:t>Разпознавате </a:t>
            </a:r>
            <a:r>
              <a:rPr lang="ru-RU" sz="1800" i="1" dirty="0">
                <a:solidFill>
                  <a:srgbClr val="636A6F"/>
                </a:solidFill>
              </a:rPr>
              <a:t>ключовите компоненти на дигиталното благополучие и тяхното влияние върху продуктивността и удовлетвореността на служителите</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ru-RU" sz="1800" i="1" dirty="0">
                <a:solidFill>
                  <a:srgbClr val="636A6F"/>
                </a:solidFill>
              </a:rPr>
              <a:t>Идентифицирате предизвикателствата и възможностите за социално приобщаване в хибридните модели на работа</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800" i="1" dirty="0">
                <a:solidFill>
                  <a:srgbClr val="636A6F"/>
                </a:solidFill>
                <a:latin typeface="Arial"/>
                <a:ea typeface="Arial"/>
                <a:cs typeface="Arial"/>
                <a:sym typeface="Arial"/>
              </a:rPr>
              <a:t>Разработвате </a:t>
            </a:r>
            <a:r>
              <a:rPr lang="ru-RU" sz="1800" i="1" dirty="0">
                <a:solidFill>
                  <a:srgbClr val="636A6F"/>
                </a:solidFill>
              </a:rPr>
              <a:t>стратегии за насърчаване на дигиталното благополучие и социалната свързаност в хибридни работни места</a:t>
            </a:r>
            <a:endParaRPr lang="en-US" dirty="0"/>
          </a:p>
        </p:txBody>
      </p:sp>
      <p:sp>
        <p:nvSpPr>
          <p:cNvPr id="141" name="Google Shape;141;p8">
            <a:extLst>
              <a:ext uri="{FF2B5EF4-FFF2-40B4-BE49-F238E27FC236}">
                <a16:creationId xmlns:a16="http://schemas.microsoft.com/office/drawing/2014/main" id="{A3822F9E-7979-B93B-4F51-0CC3EB9AA790}"/>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насочи участниците към разработване на планове за действие за лично благополучие, вкл. поставяне на цел за постигане на баланс между хибридна работа и личен живот и стратегия за насърчаване на приобщаването</a:t>
            </a:r>
            <a:endParaRPr lang="en-US" b="1" i="1" u="none" strike="noStrike" cap="none" dirty="0">
              <a:solidFill>
                <a:srgbClr val="868E93"/>
              </a:solidFill>
              <a:latin typeface="Open Sans Light"/>
              <a:ea typeface="Open Sans Light"/>
              <a:cs typeface="Open Sans Light"/>
              <a:sym typeface="Open Sans Light"/>
            </a:endParaRPr>
          </a:p>
        </p:txBody>
      </p:sp>
      <p:pic>
        <p:nvPicPr>
          <p:cNvPr id="142" name="Google Shape;142;p8">
            <a:extLst>
              <a:ext uri="{FF2B5EF4-FFF2-40B4-BE49-F238E27FC236}">
                <a16:creationId xmlns:a16="http://schemas.microsoft.com/office/drawing/2014/main" id="{9AFAFA4B-6019-80BE-97A1-5F5E68847A32}"/>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20624C04-0DAB-20C3-52F9-B7AE2B6437DC}"/>
              </a:ext>
            </a:extLst>
          </p:cNvPr>
          <p:cNvSpPr txBox="1"/>
          <p:nvPr/>
        </p:nvSpPr>
        <p:spPr>
          <a:xfrm>
            <a:off x="7620470" y="1388888"/>
            <a:ext cx="4044816" cy="487465"/>
          </a:xfrm>
          <a:prstGeom prst="rect">
            <a:avLst/>
          </a:prstGeom>
          <a:noFill/>
          <a:ln>
            <a:noFill/>
          </a:ln>
        </p:spPr>
        <p:txBody>
          <a:bodyPr spcFirstLastPara="1" wrap="square" lIns="91425" tIns="45700" rIns="91425" bIns="45700" anchor="t" anchorCtr="0">
            <a:spAutoFit/>
          </a:bodyPr>
          <a:lstStyle/>
          <a:p>
            <a:pPr>
              <a:lnSpc>
                <a:spcPct val="107000"/>
              </a:lnSpc>
            </a:pPr>
            <a:r>
              <a:rPr lang="bg-BG" sz="2400" b="1" dirty="0">
                <a:solidFill>
                  <a:srgbClr val="9868BD"/>
                </a:solidFill>
              </a:rPr>
              <a:t>Резултати от обучението</a:t>
            </a:r>
            <a:endParaRPr lang="bg-BG" sz="2400" b="1" dirty="0">
              <a:solidFill>
                <a:srgbClr val="636A6F"/>
              </a:solidFill>
            </a:endParaRPr>
          </a:p>
        </p:txBody>
      </p:sp>
    </p:spTree>
    <p:extLst>
      <p:ext uri="{BB962C8B-B14F-4D97-AF65-F5344CB8AC3E}">
        <p14:creationId xmlns:p14="http://schemas.microsoft.com/office/powerpoint/2010/main" val="1242252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EA87C873-7FC8-60A8-599D-1A663E5E6AE3}"/>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515CEB10-933D-E213-9AA9-B245DC1B9BEC}"/>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 – </a:t>
            </a:r>
            <a:r>
              <a:rPr lang="bg-BG" b="1" dirty="0">
                <a:solidFill>
                  <a:schemeClr val="accent6"/>
                </a:solidFill>
                <a:latin typeface="Arial"/>
                <a:ea typeface="Arial"/>
                <a:cs typeface="Arial"/>
                <a:sym typeface="Arial"/>
              </a:rPr>
              <a:t>Обмислете и напишете</a:t>
            </a:r>
            <a:endParaRPr lang="en-US" b="1" dirty="0">
              <a:solidFill>
                <a:schemeClr val="accent6"/>
              </a:solidFill>
              <a:latin typeface="Arial"/>
              <a:ea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Помислете за личния си опит с дигиталната умора или предизвикателствата пред приобщаването в хибридни условия</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Изгответе SMART цели и стъпки за действие, като използвате предоставения шаблон</a:t>
            </a:r>
            <a:endParaRPr lang="en-US" dirty="0">
              <a:solidFill>
                <a:srgbClr val="868E93"/>
              </a:solidFill>
              <a:latin typeface="Arial"/>
              <a:cs typeface="Arial"/>
              <a:sym typeface="Arial"/>
            </a:endParaRPr>
          </a:p>
          <a:p>
            <a:pPr marL="0" indent="0">
              <a:spcBef>
                <a:spcPts val="0"/>
              </a:spcBef>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2 </a:t>
            </a:r>
            <a:r>
              <a:rPr lang="en-GB" b="1" dirty="0">
                <a:solidFill>
                  <a:schemeClr val="accent6"/>
                </a:solidFill>
                <a:latin typeface="Arial"/>
                <a:ea typeface="Arial"/>
                <a:cs typeface="Arial"/>
                <a:sym typeface="Arial"/>
              </a:rPr>
              <a:t>– </a:t>
            </a:r>
            <a:r>
              <a:rPr lang="bg-BG" b="1" dirty="0">
                <a:solidFill>
                  <a:schemeClr val="accent6"/>
                </a:solidFill>
                <a:latin typeface="Arial"/>
                <a:cs typeface="Arial"/>
                <a:sym typeface="Arial"/>
              </a:rPr>
              <a:t>Помагайте си по групи</a:t>
            </a:r>
            <a:endParaRPr lang="en-GB" b="1" dirty="0">
              <a:solidFill>
                <a:schemeClr val="accent6"/>
              </a:solidFill>
              <a:latin typeface="Arial"/>
              <a:cs typeface="Arial"/>
              <a:sym typeface="Arial"/>
            </a:endParaRPr>
          </a:p>
          <a:p>
            <a:pPr marL="285750" indent="-285750">
              <a:spcBef>
                <a:spcPts val="0"/>
              </a:spcBef>
              <a:buClr>
                <a:srgbClr val="9869BD"/>
              </a:buClr>
            </a:pPr>
            <a:r>
              <a:rPr lang="bg-BG" dirty="0">
                <a:solidFill>
                  <a:srgbClr val="868E93"/>
                </a:solidFill>
                <a:latin typeface="Arial"/>
                <a:cs typeface="Arial"/>
                <a:sym typeface="Arial"/>
              </a:rPr>
              <a:t>Споделете изготвените планове в подгрупи</a:t>
            </a:r>
            <a:endParaRPr lang="en-US" dirty="0">
              <a:solidFill>
                <a:srgbClr val="868E93"/>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Обменете идеи за усъвършенстване на плановете за действие и съберете стратегии за преодоляване на бариерите</a:t>
            </a:r>
            <a:endParaRPr lang="en-US" dirty="0">
              <a:solidFill>
                <a:srgbClr val="868E93"/>
              </a:solidFill>
              <a:latin typeface="Arial"/>
              <a:cs typeface="Arial"/>
              <a:sym typeface="Arial"/>
            </a:endParaRPr>
          </a:p>
          <a:p>
            <a:pPr marL="0" indent="0">
              <a:spcBef>
                <a:spcPts val="0"/>
              </a:spcBef>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3 </a:t>
            </a:r>
            <a:r>
              <a:rPr lang="en-GB" b="1" dirty="0">
                <a:solidFill>
                  <a:schemeClr val="accent6"/>
                </a:solidFill>
                <a:latin typeface="Arial"/>
                <a:ea typeface="Arial"/>
                <a:cs typeface="Arial"/>
                <a:sym typeface="Arial"/>
              </a:rPr>
              <a:t>–</a:t>
            </a:r>
            <a:r>
              <a:rPr lang="en-GB" b="1" dirty="0">
                <a:solidFill>
                  <a:schemeClr val="accent6"/>
                </a:solidFill>
                <a:latin typeface="Arial"/>
                <a:cs typeface="Arial"/>
                <a:sym typeface="Arial"/>
              </a:rPr>
              <a:t> </a:t>
            </a:r>
            <a:r>
              <a:rPr lang="bg-BG" b="1" dirty="0">
                <a:solidFill>
                  <a:schemeClr val="accent6"/>
                </a:solidFill>
                <a:latin typeface="Arial"/>
                <a:cs typeface="Arial"/>
                <a:sym typeface="Arial"/>
              </a:rPr>
              <a:t>Участвайте в обща дискусия</a:t>
            </a:r>
            <a:endParaRPr lang="en-GB" b="1" dirty="0">
              <a:solidFill>
                <a:schemeClr val="accent6"/>
              </a:solidFill>
              <a:latin typeface="Arial"/>
              <a:cs typeface="Arial"/>
              <a:sym typeface="Arial"/>
            </a:endParaRPr>
          </a:p>
          <a:p>
            <a:pPr marL="285750" indent="-285750">
              <a:spcBef>
                <a:spcPts val="0"/>
              </a:spcBef>
              <a:buClr>
                <a:srgbClr val="9869BD"/>
              </a:buClr>
            </a:pPr>
            <a:r>
              <a:rPr lang="ru-RU" dirty="0">
                <a:solidFill>
                  <a:srgbClr val="868E93"/>
                </a:solidFill>
                <a:latin typeface="Arial"/>
                <a:cs typeface="Arial"/>
                <a:sym typeface="Arial"/>
              </a:rPr>
              <a:t>Споделете ключови изводи от груповото обсъждане с по-голямата група</a:t>
            </a:r>
            <a:endParaRPr lang="en-US" dirty="0">
              <a:solidFill>
                <a:srgbClr val="868E93"/>
              </a:solidFill>
              <a:latin typeface="Arial"/>
              <a:cs typeface="Arial"/>
              <a:sym typeface="Arial"/>
            </a:endParaRPr>
          </a:p>
        </p:txBody>
      </p:sp>
      <p:pic>
        <p:nvPicPr>
          <p:cNvPr id="151" name="Google Shape;151;p9" descr="Ampulheta 90% com preenchimento sólido">
            <a:extLst>
              <a:ext uri="{FF2B5EF4-FFF2-40B4-BE49-F238E27FC236}">
                <a16:creationId xmlns:a16="http://schemas.microsoft.com/office/drawing/2014/main" id="{5A0F4B48-0111-2601-3552-B409A822DFA2}"/>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0F511CE2-F70B-E59A-BAB6-84FC014A2804}"/>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00h:20m</a:t>
            </a:r>
            <a:endParaRPr sz="1600" b="1" dirty="0">
              <a:solidFill>
                <a:schemeClr val="accent6"/>
              </a:solidFill>
              <a:latin typeface="Arial"/>
              <a:ea typeface="Arial"/>
              <a:cs typeface="Arial"/>
              <a:sym typeface="Arial"/>
            </a:endParaRPr>
          </a:p>
        </p:txBody>
      </p:sp>
      <p:sp>
        <p:nvSpPr>
          <p:cNvPr id="2" name="Google Shape;138;p8">
            <a:extLst>
              <a:ext uri="{FF2B5EF4-FFF2-40B4-BE49-F238E27FC236}">
                <a16:creationId xmlns:a16="http://schemas.microsoft.com/office/drawing/2014/main" id="{866DBFE9-7AC7-4619-6B4E-551E0CA68DB1}"/>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ts val="2400"/>
            </a:pPr>
            <a:r>
              <a:rPr lang="bg-BG" sz="2400" b="1" dirty="0">
                <a:solidFill>
                  <a:schemeClr val="accent6"/>
                </a:solidFill>
              </a:rPr>
              <a:t>Дейност</a:t>
            </a:r>
            <a:r>
              <a:rPr lang="en-US" sz="2400" b="1" dirty="0">
                <a:solidFill>
                  <a:schemeClr val="accent6"/>
                </a:solidFill>
              </a:rPr>
              <a:t> 4.2. </a:t>
            </a:r>
            <a:r>
              <a:rPr lang="bg-BG" sz="2400" b="1" dirty="0">
                <a:solidFill>
                  <a:schemeClr val="accent6"/>
                </a:solidFill>
              </a:rPr>
              <a:t>Създаване на план за действие за постигане на благополучие</a:t>
            </a:r>
            <a:endParaRPr sz="3600" dirty="0">
              <a:solidFill>
                <a:schemeClr val="accent5"/>
              </a:solidFill>
            </a:endParaRPr>
          </a:p>
        </p:txBody>
      </p:sp>
    </p:spTree>
    <p:extLst>
      <p:ext uri="{BB962C8B-B14F-4D97-AF65-F5344CB8AC3E}">
        <p14:creationId xmlns:p14="http://schemas.microsoft.com/office/powerpoint/2010/main" val="25745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2"/>
          </p:nvPr>
        </p:nvSpPr>
        <p:spPr>
          <a:xfrm>
            <a:off x="6190667" y="1313932"/>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bg-BG" sz="2400" b="1" dirty="0">
                <a:solidFill>
                  <a:schemeClr val="accent6"/>
                </a:solidFill>
              </a:rPr>
              <a:t>Дейност</a:t>
            </a:r>
            <a:r>
              <a:rPr lang="en-GB" sz="2400" b="1" dirty="0">
                <a:solidFill>
                  <a:schemeClr val="accent6"/>
                </a:solidFill>
              </a:rPr>
              <a:t> 1.1: </a:t>
            </a:r>
            <a:r>
              <a:rPr lang="ru-RU" sz="2400" b="1" dirty="0">
                <a:solidFill>
                  <a:schemeClr val="accent6"/>
                </a:solidFill>
              </a:rPr>
              <a:t>Поставяне на лични цели за обучението</a:t>
            </a:r>
            <a:endParaRPr sz="3600" dirty="0">
              <a:solidFill>
                <a:schemeClr val="accent5"/>
              </a:solidFill>
            </a:endParaRPr>
          </a:p>
        </p:txBody>
      </p:sp>
      <p:pic>
        <p:nvPicPr>
          <p:cNvPr id="139" name="Google Shape;139;p8"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p:cNvSpPr txBox="1"/>
          <p:nvPr/>
        </p:nvSpPr>
        <p:spPr>
          <a:xfrm>
            <a:off x="6543675" y="2724085"/>
            <a:ext cx="5400675" cy="395642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bg-BG" sz="1800" b="1" dirty="0">
                <a:solidFill>
                  <a:srgbClr val="636A6F"/>
                </a:solidFill>
                <a:latin typeface="Arial"/>
                <a:ea typeface="Arial"/>
                <a:cs typeface="Arial"/>
                <a:sym typeface="Arial"/>
              </a:rPr>
              <a:t>След завършване на тази дейност ще можете да</a:t>
            </a:r>
            <a:r>
              <a:rPr lang="en-GB" sz="1800" b="1" dirty="0">
                <a:solidFill>
                  <a:srgbClr val="636A6F"/>
                </a:solidFill>
                <a:latin typeface="Arial"/>
                <a:ea typeface="Arial"/>
                <a:cs typeface="Arial"/>
                <a:sym typeface="Arial"/>
              </a:rPr>
              <a:t>:</a:t>
            </a:r>
            <a:endParaRPr dirty="0"/>
          </a:p>
          <a:p>
            <a:pPr marL="285750" lvl="0" indent="-285750">
              <a:lnSpc>
                <a:spcPct val="107000"/>
              </a:lnSpc>
              <a:spcBef>
                <a:spcPts val="800"/>
              </a:spcBef>
              <a:buClr>
                <a:schemeClr val="accent6"/>
              </a:buClr>
              <a:buSzPts val="1800"/>
              <a:buFont typeface="Arial"/>
              <a:buChar char="•"/>
            </a:pPr>
            <a:r>
              <a:rPr lang="bg-BG" sz="1800" i="1" dirty="0">
                <a:solidFill>
                  <a:srgbClr val="636A6F"/>
                </a:solidFill>
                <a:latin typeface="Arial"/>
                <a:ea typeface="Arial"/>
                <a:cs typeface="Arial"/>
                <a:sym typeface="Arial"/>
              </a:rPr>
              <a:t>Разпознавате </a:t>
            </a:r>
            <a:r>
              <a:rPr lang="ru-RU" sz="1800" i="1" dirty="0">
                <a:solidFill>
                  <a:srgbClr val="636A6F"/>
                </a:solidFill>
              </a:rPr>
              <a:t>ключовите компоненти на дигиталното благополучие и тяхното влияние върху производителността и удовлетвореността на служителите</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800" i="1" dirty="0">
                <a:solidFill>
                  <a:srgbClr val="636A6F"/>
                </a:solidFill>
                <a:latin typeface="Arial"/>
                <a:ea typeface="Arial"/>
                <a:cs typeface="Arial"/>
                <a:sym typeface="Arial"/>
              </a:rPr>
              <a:t>Анализирате </a:t>
            </a:r>
            <a:r>
              <a:rPr lang="ru-RU" sz="1800" i="1" dirty="0">
                <a:solidFill>
                  <a:srgbClr val="636A6F"/>
                </a:solidFill>
              </a:rPr>
              <a:t>дигиталните и социални нужди на служителите в хибридни работни условия</a:t>
            </a:r>
            <a:endParaRPr lang="en-US" sz="1800" i="1" dirty="0">
              <a:solidFill>
                <a:srgbClr val="636A6F"/>
              </a:solidFill>
              <a:latin typeface="Arial"/>
              <a:ea typeface="Arial"/>
              <a:cs typeface="Arial"/>
              <a:sym typeface="Arial"/>
            </a:endParaRPr>
          </a:p>
          <a:p>
            <a:pPr marL="285750" lvl="0" indent="-285750">
              <a:lnSpc>
                <a:spcPct val="107000"/>
              </a:lnSpc>
              <a:spcBef>
                <a:spcPts val="800"/>
              </a:spcBef>
              <a:buClr>
                <a:schemeClr val="accent6"/>
              </a:buClr>
              <a:buSzPts val="1800"/>
              <a:buFont typeface="Arial"/>
              <a:buChar char="•"/>
            </a:pPr>
            <a:r>
              <a:rPr lang="bg-BG" sz="1800" i="1" dirty="0">
                <a:solidFill>
                  <a:srgbClr val="636A6F"/>
                </a:solidFill>
                <a:latin typeface="Arial"/>
                <a:ea typeface="Arial"/>
                <a:cs typeface="Arial"/>
                <a:sym typeface="Arial"/>
              </a:rPr>
              <a:t>Насърчавате работна култура</a:t>
            </a:r>
            <a:r>
              <a:rPr lang="ru-RU" sz="1800" i="1" dirty="0">
                <a:solidFill>
                  <a:srgbClr val="636A6F"/>
                </a:solidFill>
              </a:rPr>
              <a:t>, която цени и популяризира дигиталното благополучие и приобщаване</a:t>
            </a:r>
            <a:endParaRPr lang="en-US" dirty="0"/>
          </a:p>
        </p:txBody>
      </p:sp>
      <p:sp>
        <p:nvSpPr>
          <p:cNvPr id="141" name="Google Shape;141;p8"/>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buClr>
                <a:srgbClr val="868E93"/>
              </a:buClr>
            </a:pPr>
            <a:r>
              <a:rPr lang="ru-RU" b="1" i="1" dirty="0">
                <a:solidFill>
                  <a:srgbClr val="868E93"/>
                </a:solidFill>
                <a:latin typeface="Open Sans Light"/>
                <a:ea typeface="Open Sans Light"/>
                <a:cs typeface="Open Sans Light"/>
                <a:sym typeface="Open Sans Light"/>
              </a:rPr>
              <a:t>Целта на тази дейност е да даде възможност на участниците да разсъждават върху личните си цели и нагласи за обучителната сесия, като по този начин се насърчи приобщаваща и насочена към самостоятелно обучение среда</a:t>
            </a:r>
            <a:endParaRPr dirty="0"/>
          </a:p>
        </p:txBody>
      </p:sp>
      <p:pic>
        <p:nvPicPr>
          <p:cNvPr id="142" name="Google Shape;142;p8"/>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p:cNvSpPr txBox="1"/>
          <p:nvPr/>
        </p:nvSpPr>
        <p:spPr>
          <a:xfrm>
            <a:off x="7676129" y="1815823"/>
            <a:ext cx="4006790"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bg-BG" sz="2400" b="1" i="0" u="none" strike="noStrike" cap="none" dirty="0">
                <a:solidFill>
                  <a:srgbClr val="9868BD"/>
                </a:solidFill>
                <a:latin typeface="Arial"/>
                <a:ea typeface="Arial"/>
                <a:cs typeface="Arial"/>
                <a:sym typeface="Arial"/>
              </a:rPr>
              <a:t>Резултати от обучението</a:t>
            </a:r>
            <a:endParaRPr sz="2400" b="1" dirty="0">
              <a:solidFill>
                <a:srgbClr val="636A6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0CCB9BF-FD51-7C4E-6C7E-976B4A992A35}"/>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CB2C4A21-49EE-F350-B3D6-C36B01D92204}"/>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Ресурси</a:t>
            </a:r>
            <a:endParaRPr dirty="0">
              <a:solidFill>
                <a:schemeClr val="accent6"/>
              </a:solidFill>
            </a:endParaRPr>
          </a:p>
          <a:p>
            <a:pPr marL="228600" lvl="0" indent="-228600">
              <a:buClr>
                <a:srgbClr val="9869BD"/>
              </a:buClr>
            </a:pPr>
            <a:r>
              <a:rPr lang="ru-RU" b="1" dirty="0">
                <a:solidFill>
                  <a:srgbClr val="868E93"/>
                </a:solidFill>
                <a:latin typeface="Arial"/>
                <a:ea typeface="Arial"/>
                <a:cs typeface="Arial"/>
                <a:sym typeface="Arial"/>
              </a:rPr>
              <a:t>Работен лист 5 - </a:t>
            </a:r>
            <a:r>
              <a:rPr lang="ru-RU" dirty="0">
                <a:solidFill>
                  <a:srgbClr val="868E93"/>
                </a:solidFill>
                <a:latin typeface="Arial"/>
                <a:ea typeface="Arial"/>
                <a:cs typeface="Arial"/>
                <a:sym typeface="Arial"/>
              </a:rPr>
              <a:t>Образец на план за действие за екипно приобщаване и дигитално благополучие</a:t>
            </a:r>
            <a:endParaRPr lang="en-US" i="0" u="none" strike="noStrike" cap="none"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bg-BG" i="0" u="none" strike="noStrike" cap="none" dirty="0">
                <a:solidFill>
                  <a:srgbClr val="868E93"/>
                </a:solidFill>
                <a:latin typeface="Arial"/>
                <a:ea typeface="Arial"/>
                <a:cs typeface="Arial"/>
                <a:sym typeface="Arial"/>
              </a:rPr>
              <a:t>Флипчарт</a:t>
            </a:r>
            <a:r>
              <a:rPr lang="en-US" i="0" u="none" strike="noStrike" cap="none" dirty="0">
                <a:solidFill>
                  <a:srgbClr val="868E93"/>
                </a:solidFill>
                <a:latin typeface="Arial"/>
                <a:ea typeface="Arial"/>
                <a:cs typeface="Arial"/>
                <a:sym typeface="Arial"/>
              </a:rPr>
              <a:t>/</a:t>
            </a:r>
            <a:r>
              <a:rPr lang="bg-BG" i="0" u="none" strike="noStrike" cap="none" dirty="0">
                <a:solidFill>
                  <a:srgbClr val="868E93"/>
                </a:solidFill>
                <a:latin typeface="Arial"/>
                <a:ea typeface="Arial"/>
                <a:cs typeface="Arial"/>
                <a:sym typeface="Arial"/>
              </a:rPr>
              <a:t>Бяла дъска</a:t>
            </a:r>
            <a:endParaRPr lang="en-US" i="0" u="none" strike="noStrike" cap="none" dirty="0">
              <a:solidFill>
                <a:srgbClr val="868E93"/>
              </a:solidFill>
              <a:latin typeface="Arial"/>
              <a:ea typeface="Arial"/>
              <a:cs typeface="Arial"/>
              <a:sym typeface="Arial"/>
            </a:endParaRPr>
          </a:p>
          <a:p>
            <a:pPr marL="228600" lvl="0" indent="-228600">
              <a:buClr>
                <a:srgbClr val="9869BD"/>
              </a:buClr>
            </a:pPr>
            <a:r>
              <a:rPr lang="ru-RU" dirty="0">
                <a:solidFill>
                  <a:srgbClr val="868E93"/>
                </a:solidFill>
                <a:latin typeface="Arial"/>
                <a:ea typeface="Arial"/>
                <a:cs typeface="Arial"/>
                <a:sym typeface="Arial"/>
              </a:rPr>
              <a:t>Канцеларски материали (Химикали, маркери и хартия за водене на бележки)</a:t>
            </a:r>
            <a:endParaRPr lang="ru-RU" b="1" dirty="0">
              <a:solidFill>
                <a:srgbClr val="12501B"/>
              </a:solidFill>
            </a:endParaRPr>
          </a:p>
        </p:txBody>
      </p:sp>
      <p:sp>
        <p:nvSpPr>
          <p:cNvPr id="205" name="Google Shape;205;g30fd5a3148a_2_39">
            <a:extLst>
              <a:ext uri="{FF2B5EF4-FFF2-40B4-BE49-F238E27FC236}">
                <a16:creationId xmlns:a16="http://schemas.microsoft.com/office/drawing/2014/main" id="{C055391A-FFD3-6F60-38CA-AEC322BB8DBB}"/>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bg-BG" b="1" dirty="0">
                <a:solidFill>
                  <a:schemeClr val="accent6"/>
                </a:solidFill>
                <a:latin typeface="Arial"/>
                <a:ea typeface="Arial"/>
                <a:cs typeface="Arial"/>
                <a:sym typeface="Arial"/>
              </a:rPr>
              <a:t>Научете повече</a:t>
            </a:r>
            <a:r>
              <a:rPr lang="en-GB" b="1" dirty="0">
                <a:solidFill>
                  <a:schemeClr val="accent6"/>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Balance Your Work-Life: Personal Interactive Web-Interface.</a:t>
            </a:r>
            <a:r>
              <a:rPr lang="en-US" dirty="0">
                <a:solidFill>
                  <a:srgbClr val="868E93"/>
                </a:solidFill>
                <a:latin typeface="Arial"/>
                <a:ea typeface="Arial"/>
                <a:cs typeface="Arial"/>
                <a:sym typeface="Arial"/>
                <a:hlinkClick r:id="rId3"/>
              </a:rPr>
              <a:t>www.ijimai.org/journal/sites/default/files/2022-11/ijimai7_7_10.pdf</a:t>
            </a:r>
            <a:r>
              <a:rPr lang="en-US"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5" name="Google Shape;138;p8">
            <a:extLst>
              <a:ext uri="{FF2B5EF4-FFF2-40B4-BE49-F238E27FC236}">
                <a16:creationId xmlns:a16="http://schemas.microsoft.com/office/drawing/2014/main" id="{395CF28F-094C-54DF-6787-1BA66358C98B}"/>
              </a:ext>
            </a:extLst>
          </p:cNvPr>
          <p:cNvSpPr txBox="1">
            <a:spLocks/>
          </p:cNvSpPr>
          <p:nvPr/>
        </p:nvSpPr>
        <p:spPr>
          <a:xfrm>
            <a:off x="1472949" y="321236"/>
            <a:ext cx="10474778" cy="715879"/>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bg-BG" sz="2400" b="1" dirty="0">
                <a:solidFill>
                  <a:schemeClr val="accent6"/>
                </a:solidFill>
              </a:rPr>
              <a:t>Дейност</a:t>
            </a:r>
            <a:r>
              <a:rPr lang="en-US" sz="2400" b="1" dirty="0">
                <a:solidFill>
                  <a:schemeClr val="accent6"/>
                </a:solidFill>
              </a:rPr>
              <a:t> 4.2. </a:t>
            </a:r>
            <a:r>
              <a:rPr lang="ru-RU" sz="2400" b="1" dirty="0">
                <a:solidFill>
                  <a:schemeClr val="accent6"/>
                </a:solidFill>
              </a:rPr>
              <a:t>Създаване на план за действие за постигане на благополучие</a:t>
            </a:r>
            <a:endParaRPr lang="en-US" sz="3600" dirty="0">
              <a:solidFill>
                <a:schemeClr val="accent5"/>
              </a:solidFill>
            </a:endParaRPr>
          </a:p>
        </p:txBody>
      </p:sp>
    </p:spTree>
    <p:extLst>
      <p:ext uri="{BB962C8B-B14F-4D97-AF65-F5344CB8AC3E}">
        <p14:creationId xmlns:p14="http://schemas.microsoft.com/office/powerpoint/2010/main" val="4104017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a:solidFill>
                <a:schemeClr val="accent5"/>
              </a:solidFill>
              <a:latin typeface="Arial"/>
              <a:ea typeface="Arial"/>
              <a:cs typeface="Arial"/>
              <a:sym typeface="Arial"/>
            </a:endParaRPr>
          </a:p>
        </p:txBody>
      </p:sp>
      <p:sp>
        <p:nvSpPr>
          <p:cNvPr id="212" name="Google Shape;212;p19"/>
          <p:cNvSpPr txBox="1"/>
          <p:nvPr/>
        </p:nvSpPr>
        <p:spPr>
          <a:xfrm>
            <a:off x="3212840" y="1805388"/>
            <a:ext cx="7662765"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bg-BG" sz="3600" dirty="0">
                <a:solidFill>
                  <a:schemeClr val="accent5"/>
                </a:solidFill>
                <a:latin typeface="Arial"/>
                <a:ea typeface="Arial"/>
                <a:cs typeface="Arial"/>
                <a:sym typeface="Arial"/>
              </a:rPr>
              <a:t>Разработил съдържанието</a:t>
            </a:r>
            <a:br>
              <a:rPr lang="en-GB" sz="3600" dirty="0">
                <a:solidFill>
                  <a:schemeClr val="accent5"/>
                </a:solidFill>
                <a:latin typeface="Arial"/>
                <a:ea typeface="Arial"/>
                <a:cs typeface="Arial"/>
                <a:sym typeface="Arial"/>
              </a:rPr>
            </a:br>
            <a:r>
              <a:rPr lang="pt-PT" sz="3600" dirty="0">
                <a:solidFill>
                  <a:schemeClr val="accent5"/>
                </a:solidFill>
                <a:latin typeface="Arial"/>
                <a:ea typeface="Arial"/>
                <a:cs typeface="Arial"/>
                <a:sym typeface="Arial"/>
              </a:rPr>
              <a:t>Mindshift </a:t>
            </a:r>
            <a:r>
              <a:rPr lang="pt-PT" sz="3600" dirty="0" err="1">
                <a:solidFill>
                  <a:schemeClr val="accent5"/>
                </a:solidFill>
                <a:latin typeface="Arial"/>
                <a:ea typeface="Arial"/>
                <a:cs typeface="Arial"/>
                <a:sym typeface="Arial"/>
              </a:rPr>
              <a:t>Skills</a:t>
            </a:r>
            <a:r>
              <a:rPr lang="pt-PT" sz="3600" dirty="0">
                <a:solidFill>
                  <a:schemeClr val="accent5"/>
                </a:solidFill>
                <a:latin typeface="Arial"/>
                <a:ea typeface="Arial"/>
                <a:cs typeface="Arial"/>
                <a:sym typeface="Arial"/>
              </a:rPr>
              <a:t> </a:t>
            </a:r>
            <a:r>
              <a:rPr lang="pt-PT" sz="3600" dirty="0" err="1">
                <a:solidFill>
                  <a:schemeClr val="accent5"/>
                </a:solidFill>
                <a:latin typeface="Arial"/>
                <a:ea typeface="Arial"/>
                <a:cs typeface="Arial"/>
                <a:sym typeface="Arial"/>
              </a:rPr>
              <a:t>Hub</a:t>
            </a:r>
            <a:endParaRPr dirty="0"/>
          </a:p>
          <a:p>
            <a:pPr marL="0" marR="0" lvl="0" indent="0" algn="ctr" rtl="0">
              <a:spcBef>
                <a:spcPts val="0"/>
              </a:spcBef>
              <a:spcAft>
                <a:spcPts val="0"/>
              </a:spcAft>
              <a:buNone/>
            </a:pPr>
            <a:endParaRPr sz="3600" dirty="0">
              <a:solidFill>
                <a:schemeClr val="accent5"/>
              </a:solidFill>
              <a:latin typeface="Arial"/>
              <a:ea typeface="Arial"/>
              <a:cs typeface="Arial"/>
              <a:sym typeface="Arial"/>
            </a:endParaRPr>
          </a:p>
          <a:p>
            <a:pPr marL="0" marR="0" lvl="0" indent="0" algn="ctr" rtl="0">
              <a:spcBef>
                <a:spcPts val="0"/>
              </a:spcBef>
              <a:spcAft>
                <a:spcPts val="0"/>
              </a:spcAft>
              <a:buNone/>
            </a:pPr>
            <a:r>
              <a:rPr lang="en-GB" sz="4000" b="0" dirty="0">
                <a:solidFill>
                  <a:srgbClr val="93D4CC"/>
                </a:solidFill>
                <a:latin typeface="Arial"/>
                <a:ea typeface="Arial"/>
                <a:cs typeface="Arial"/>
                <a:sym typeface="Arial"/>
              </a:rPr>
              <a:t>www.mindshift.pt </a:t>
            </a:r>
            <a:br>
              <a:rPr lang="en-GB" sz="4000" dirty="0">
                <a:solidFill>
                  <a:schemeClr val="dk1"/>
                </a:solidFill>
                <a:latin typeface="Arial"/>
                <a:ea typeface="Arial"/>
                <a:cs typeface="Arial"/>
                <a:sym typeface="Arial"/>
              </a:rPr>
            </a:br>
            <a:r>
              <a:rPr lang="en-GB" sz="4000" dirty="0">
                <a:solidFill>
                  <a:srgbClr val="93D4CC"/>
                </a:solidFill>
              </a:rPr>
              <a:t>geral</a:t>
            </a:r>
            <a:r>
              <a:rPr lang="en-GB" sz="4000" b="0" dirty="0">
                <a:solidFill>
                  <a:srgbClr val="93D4CC"/>
                </a:solidFill>
                <a:latin typeface="Arial"/>
                <a:ea typeface="Arial"/>
                <a:cs typeface="Arial"/>
                <a:sym typeface="Arial"/>
              </a:rPr>
              <a:t>@mindshift.pt</a:t>
            </a:r>
            <a:endParaRPr sz="3600" dirty="0">
              <a:solidFill>
                <a:schemeClr val="accent5"/>
              </a:solidFill>
              <a:latin typeface="Arial"/>
              <a:ea typeface="Arial"/>
              <a:cs typeface="Arial"/>
              <a:sym typeface="Arial"/>
            </a:endParaRPr>
          </a:p>
        </p:txBody>
      </p:sp>
      <p:pic>
        <p:nvPicPr>
          <p:cNvPr id="213" name="Google Shape;213;p19" descr="A logo with a black background&#10;&#10;Description automatically generated"/>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0" name="Google Shape;220;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221" name="Google Shape;221;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222" name="Google Shape;222;p21" descr="A logo with text on it&#10;&#10;Description automatically generated"/>
          <p:cNvPicPr preferRelativeResize="0"/>
          <p:nvPr/>
        </p:nvPicPr>
        <p:blipFill rotWithShape="1">
          <a:blip r:embed="rId5">
            <a:alphaModFix/>
          </a:blip>
          <a:srcRect/>
          <a:stretch/>
        </p:blipFill>
        <p:spPr>
          <a:xfrm>
            <a:off x="2238936" y="4659868"/>
            <a:ext cx="927150" cy="397350"/>
          </a:xfrm>
          <a:prstGeom prst="rect">
            <a:avLst/>
          </a:prstGeom>
          <a:noFill/>
          <a:ln>
            <a:noFill/>
          </a:ln>
        </p:spPr>
      </p:pic>
      <p:pic>
        <p:nvPicPr>
          <p:cNvPr id="223" name="Google Shape;223;p21" descr="A blue and orange logo&#10;&#10;Description automatically generated"/>
          <p:cNvPicPr preferRelativeResize="0"/>
          <p:nvPr/>
        </p:nvPicPr>
        <p:blipFill rotWithShape="1">
          <a:blip r:embed="rId6">
            <a:alphaModFix/>
          </a:blip>
          <a:srcRect/>
          <a:stretch/>
        </p:blipFill>
        <p:spPr>
          <a:xfrm>
            <a:off x="3560875" y="4602520"/>
            <a:ext cx="1039008" cy="489552"/>
          </a:xfrm>
          <a:prstGeom prst="rect">
            <a:avLst/>
          </a:prstGeom>
          <a:noFill/>
          <a:ln>
            <a:noFill/>
          </a:ln>
        </p:spPr>
      </p:pic>
      <p:pic>
        <p:nvPicPr>
          <p:cNvPr id="224" name="Google Shape;224;p21" descr="A blue triangle with black text&#10;&#10;Description automatically generated"/>
          <p:cNvPicPr preferRelativeResize="0"/>
          <p:nvPr/>
        </p:nvPicPr>
        <p:blipFill rotWithShape="1">
          <a:blip r:embed="rId7">
            <a:alphaModFix/>
          </a:blip>
          <a:srcRect/>
          <a:stretch/>
        </p:blipFill>
        <p:spPr>
          <a:xfrm>
            <a:off x="6927702" y="4459474"/>
            <a:ext cx="706268" cy="706268"/>
          </a:xfrm>
          <a:prstGeom prst="rect">
            <a:avLst/>
          </a:prstGeom>
          <a:noFill/>
          <a:ln>
            <a:noFill/>
          </a:ln>
        </p:spPr>
      </p:pic>
      <p:pic>
        <p:nvPicPr>
          <p:cNvPr id="225" name="Google Shape;225;p21" descr="A black background with a black square&#10;&#10;Description automatically generated with medium confidence"/>
          <p:cNvPicPr preferRelativeResize="0"/>
          <p:nvPr/>
        </p:nvPicPr>
        <p:blipFill rotWithShape="1">
          <a:blip r:embed="rId8">
            <a:alphaModFix/>
          </a:blip>
          <a:srcRect/>
          <a:stretch/>
        </p:blipFill>
        <p:spPr>
          <a:xfrm>
            <a:off x="8172822" y="4565572"/>
            <a:ext cx="1534390" cy="494073"/>
          </a:xfrm>
          <a:prstGeom prst="rect">
            <a:avLst/>
          </a:prstGeom>
          <a:noFill/>
          <a:ln>
            <a:noFill/>
          </a:ln>
        </p:spPr>
      </p:pic>
      <p:pic>
        <p:nvPicPr>
          <p:cNvPr id="226" name="Google Shape;226;p21" descr="A logo with blue and red lines&#10;&#10;Description automatically generated"/>
          <p:cNvPicPr preferRelativeResize="0"/>
          <p:nvPr/>
        </p:nvPicPr>
        <p:blipFill rotWithShape="1">
          <a:blip r:embed="rId9">
            <a:alphaModFix/>
          </a:blip>
          <a:srcRect/>
          <a:stretch/>
        </p:blipFill>
        <p:spPr>
          <a:xfrm>
            <a:off x="950251" y="4679419"/>
            <a:ext cx="928419" cy="425989"/>
          </a:xfrm>
          <a:prstGeom prst="rect">
            <a:avLst/>
          </a:prstGeom>
          <a:noFill/>
          <a:ln>
            <a:noFill/>
          </a:ln>
        </p:spPr>
      </p:pic>
      <p:graphicFrame>
        <p:nvGraphicFramePr>
          <p:cNvPr id="227" name="Google Shape;227;p21"/>
          <p:cNvGraphicFramePr/>
          <p:nvPr/>
        </p:nvGraphicFramePr>
        <p:xfrm>
          <a:off x="5390165" y="5740397"/>
          <a:ext cx="6046100" cy="585480"/>
        </p:xfrm>
        <a:graphic>
          <a:graphicData uri="http://schemas.openxmlformats.org/drawingml/2006/table">
            <a:tbl>
              <a:tblPr>
                <a:noFill/>
                <a:tableStyleId>{124E7555-065E-4DA3-8305-6A2C823145B0}</a:tableStyleId>
              </a:tblPr>
              <a:tblGrid>
                <a:gridCol w="6046100">
                  <a:extLst>
                    <a:ext uri="{9D8B030D-6E8A-4147-A177-3AD203B41FA5}">
                      <a16:colId xmlns:a16="http://schemas.microsoft.com/office/drawing/2014/main" val="20000"/>
                    </a:ext>
                  </a:extLst>
                </a:gridCol>
              </a:tblGrid>
              <a:tr h="522800">
                <a:tc>
                  <a:txBody>
                    <a:bodyPr/>
                    <a:lstStyle/>
                    <a:p>
                      <a:pPr marL="0" marR="0" lvl="0" indent="0" algn="ctr" rtl="0">
                        <a:spcBef>
                          <a:spcPts val="0"/>
                        </a:spcBef>
                        <a:spcAft>
                          <a:spcPts val="0"/>
                        </a:spcAft>
                        <a:buNone/>
                      </a:pPr>
                      <a:r>
                        <a:rPr lang="en-GB" sz="800">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ctr" rtl="0">
                        <a:lnSpc>
                          <a:spcPct val="115000"/>
                        </a:lnSpc>
                        <a:spcBef>
                          <a:spcPts val="0"/>
                        </a:spcBef>
                        <a:spcAft>
                          <a:spcPts val="0"/>
                        </a:spcAft>
                        <a:buNone/>
                      </a:pPr>
                      <a:r>
                        <a:rPr lang="en-GB" sz="800">
                          <a:solidFill>
                            <a:schemeClr val="dk1"/>
                          </a:solidFill>
                          <a:latin typeface="Arial"/>
                          <a:ea typeface="Arial"/>
                          <a:cs typeface="Arial"/>
                          <a:sym typeface="Arial"/>
                        </a:rPr>
                        <a:t>Project Number: 2023-1-BG01-KA220-VET-000153460</a:t>
                      </a:r>
                      <a:endParaRPr sz="80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28" name="Google Shape;228;p21" descr="A blue text on a black background&#10;&#10;Description automatically generated"/>
          <p:cNvPicPr preferRelativeResize="0"/>
          <p:nvPr/>
        </p:nvPicPr>
        <p:blipFill rotWithShape="1">
          <a:blip r:embed="rId10">
            <a:alphaModFix/>
          </a:blip>
          <a:srcRect/>
          <a:stretch/>
        </p:blipFill>
        <p:spPr>
          <a:xfrm>
            <a:off x="884633" y="5779969"/>
            <a:ext cx="2413433" cy="506327"/>
          </a:xfrm>
          <a:prstGeom prst="rect">
            <a:avLst/>
          </a:prstGeom>
          <a:noFill/>
          <a:ln>
            <a:noFill/>
          </a:ln>
        </p:spPr>
      </p:pic>
      <p:pic>
        <p:nvPicPr>
          <p:cNvPr id="229" name="Google Shape;229;p21" descr="A black background with orange and green text&#10;&#10;Description automatically generated"/>
          <p:cNvPicPr preferRelativeResize="0"/>
          <p:nvPr/>
        </p:nvPicPr>
        <p:blipFill rotWithShape="1">
          <a:blip r:embed="rId11">
            <a:alphaModFix/>
          </a:blip>
          <a:srcRect/>
          <a:stretch/>
        </p:blipFill>
        <p:spPr>
          <a:xfrm>
            <a:off x="5138735" y="4615208"/>
            <a:ext cx="1164813" cy="415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bg-BG" sz="2400" b="1" dirty="0">
                <a:solidFill>
                  <a:schemeClr val="accent6"/>
                </a:solidFill>
              </a:rPr>
              <a:t>Дейност</a:t>
            </a:r>
            <a:r>
              <a:rPr lang="en-GB" sz="2400" b="1" dirty="0">
                <a:solidFill>
                  <a:schemeClr val="accent6"/>
                </a:solidFill>
              </a:rPr>
              <a:t> 1.1. </a:t>
            </a:r>
            <a:r>
              <a:rPr lang="ru-RU" sz="2400" b="1" dirty="0">
                <a:solidFill>
                  <a:schemeClr val="accent6"/>
                </a:solidFill>
              </a:rPr>
              <a:t>Поставяне на лични цели за обучението</a:t>
            </a:r>
            <a:endParaRPr sz="3600" dirty="0">
              <a:solidFill>
                <a:schemeClr val="accent5"/>
              </a:solidFill>
            </a:endParaRPr>
          </a:p>
        </p:txBody>
      </p:sp>
      <p:sp>
        <p:nvSpPr>
          <p:cNvPr id="150" name="Google Shape;150;p9"/>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 – </a:t>
            </a:r>
            <a:r>
              <a:rPr lang="bg-BG" b="1" dirty="0">
                <a:solidFill>
                  <a:schemeClr val="accent6"/>
                </a:solidFill>
                <a:latin typeface="Arial"/>
                <a:ea typeface="Arial"/>
                <a:cs typeface="Arial"/>
                <a:sym typeface="Arial"/>
              </a:rPr>
              <a:t>Представете целта</a:t>
            </a:r>
            <a:endParaRPr dirty="0">
              <a:solidFill>
                <a:schemeClr val="accent6"/>
              </a:solidFill>
            </a:endParaRPr>
          </a:p>
          <a:p>
            <a:pPr marL="228600" lvl="0" indent="-228600">
              <a:buClr>
                <a:srgbClr val="9869BD"/>
              </a:buClr>
            </a:pPr>
            <a:r>
              <a:rPr lang="ru-RU" dirty="0">
                <a:solidFill>
                  <a:srgbClr val="868E93"/>
                </a:solidFill>
                <a:latin typeface="Arial"/>
                <a:ea typeface="Arial"/>
                <a:cs typeface="Arial"/>
                <a:sym typeface="Arial"/>
              </a:rPr>
              <a:t>Отделете време, за да помислите какво се надявате да извлечете и постигнете по време на тази сесия. Това може да е свързано с умения, знания или личностно развитие.</a:t>
            </a:r>
            <a:endParaRPr lang="en-US" dirty="0">
              <a:solidFill>
                <a:srgbClr val="12501B"/>
              </a:solidFill>
              <a:latin typeface="Arial"/>
              <a:ea typeface="Arial"/>
              <a:cs typeface="Arial"/>
              <a:sym typeface="Arial"/>
            </a:endParaRPr>
          </a:p>
          <a:p>
            <a:pPr marL="0" lv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2 – </a:t>
            </a:r>
            <a:r>
              <a:rPr lang="bg-BG" b="1" dirty="0">
                <a:solidFill>
                  <a:schemeClr val="accent6"/>
                </a:solidFill>
                <a:latin typeface="Arial"/>
                <a:ea typeface="Arial"/>
                <a:cs typeface="Arial"/>
                <a:sym typeface="Arial"/>
              </a:rPr>
              <a:t>Размишлявайте поотделно</a:t>
            </a:r>
            <a:endParaRPr dirty="0">
              <a:solidFill>
                <a:schemeClr val="accent6"/>
              </a:solidFill>
            </a:endParaRPr>
          </a:p>
          <a:p>
            <a:pPr marL="228600" lvl="0" indent="-228600">
              <a:buClr>
                <a:srgbClr val="9869BD"/>
              </a:buClr>
            </a:pPr>
            <a:r>
              <a:rPr lang="ru-RU" dirty="0">
                <a:solidFill>
                  <a:srgbClr val="868E93"/>
                </a:solidFill>
                <a:latin typeface="Arial"/>
                <a:ea typeface="Arial"/>
                <a:cs typeface="Arial"/>
                <a:sym typeface="Arial"/>
              </a:rPr>
              <a:t>Отделете 3-5 минути, за да запишете две или три конкретни цели, които искате да постигнете по време на това обучение. Бъдете възможно най-конкретни</a:t>
            </a:r>
            <a:r>
              <a:rPr lang="en-US" i="0" u="none" strike="noStrike" cap="none" dirty="0">
                <a:solidFill>
                  <a:srgbClr val="868E93"/>
                </a:solidFill>
                <a:latin typeface="Arial"/>
                <a:ea typeface="Arial"/>
                <a:cs typeface="Arial"/>
                <a:sym typeface="Arial"/>
              </a:rPr>
              <a:t>.</a:t>
            </a:r>
            <a:endParaRPr i="0" u="none" strike="noStrike" cap="none" dirty="0">
              <a:solidFill>
                <a:srgbClr val="12501B"/>
              </a:solidFill>
              <a:latin typeface="Arial"/>
              <a:ea typeface="Arial"/>
              <a:cs typeface="Arial"/>
              <a:sym typeface="Arial"/>
            </a:endParaRPr>
          </a:p>
          <a:p>
            <a:pPr mar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3 – </a:t>
            </a:r>
            <a:r>
              <a:rPr lang="bg-BG" b="1" dirty="0">
                <a:solidFill>
                  <a:schemeClr val="accent6"/>
                </a:solidFill>
                <a:latin typeface="Arial"/>
                <a:cs typeface="Arial"/>
                <a:sym typeface="Arial"/>
              </a:rPr>
              <a:t>Споделяйте в малки групи</a:t>
            </a:r>
            <a:endParaRPr b="1" dirty="0">
              <a:solidFill>
                <a:schemeClr val="accent6"/>
              </a:solidFill>
              <a:latin typeface="Arial"/>
              <a:cs typeface="Arial"/>
            </a:endParaRPr>
          </a:p>
          <a:p>
            <a:pPr marL="228600" lvl="0" indent="-228600">
              <a:buClr>
                <a:srgbClr val="9869BD"/>
              </a:buClr>
            </a:pPr>
            <a:r>
              <a:rPr lang="ru-RU" dirty="0">
                <a:solidFill>
                  <a:srgbClr val="868E93"/>
                </a:solidFill>
                <a:latin typeface="Arial"/>
                <a:ea typeface="Arial"/>
                <a:cs typeface="Arial"/>
                <a:sym typeface="Arial"/>
              </a:rPr>
              <a:t>Сега споделете целите си с групата. Един след друг обяснете защо тези цели са важни за Вас и как съвпадат с темата на сесията.</a:t>
            </a:r>
            <a:endParaRPr dirty="0">
              <a:solidFill>
                <a:srgbClr val="12501B"/>
              </a:solidFill>
              <a:latin typeface="Arial"/>
              <a:ea typeface="Arial"/>
              <a:cs typeface="Arial"/>
              <a:sym typeface="Arial"/>
            </a:endParaRPr>
          </a:p>
          <a:p>
            <a:pPr marL="0" lvl="0" indent="0">
              <a:buClr>
                <a:srgbClr val="9869BD"/>
              </a:buClr>
              <a:buNone/>
            </a:pPr>
            <a:r>
              <a:rPr lang="bg-BG" b="1" dirty="0">
                <a:solidFill>
                  <a:schemeClr val="accent6"/>
                </a:solidFill>
                <a:latin typeface="Arial"/>
                <a:ea typeface="Arial"/>
                <a:cs typeface="Arial"/>
                <a:sym typeface="Arial"/>
              </a:rPr>
              <a:t>СТЪПКА</a:t>
            </a:r>
            <a:r>
              <a:rPr lang="en-GB" b="1" dirty="0">
                <a:solidFill>
                  <a:schemeClr val="accent6"/>
                </a:solidFill>
                <a:latin typeface="Arial"/>
                <a:cs typeface="Arial"/>
                <a:sym typeface="Arial"/>
              </a:rPr>
              <a:t> 4 - </a:t>
            </a:r>
            <a:r>
              <a:rPr lang="bg-BG" b="1" dirty="0">
                <a:solidFill>
                  <a:schemeClr val="accent6"/>
                </a:solidFill>
                <a:latin typeface="Arial"/>
                <a:cs typeface="Arial"/>
                <a:sym typeface="Arial"/>
              </a:rPr>
              <a:t>Групова дискусия и съгласуване</a:t>
            </a:r>
            <a:endParaRPr b="1" dirty="0">
              <a:solidFill>
                <a:schemeClr val="accent6"/>
              </a:solidFill>
              <a:latin typeface="Arial"/>
              <a:cs typeface="Arial"/>
            </a:endParaRPr>
          </a:p>
          <a:p>
            <a:pPr marL="228600" lvl="0" indent="-228600">
              <a:buClr>
                <a:srgbClr val="9869BD"/>
              </a:buClr>
            </a:pPr>
            <a:r>
              <a:rPr lang="ru-RU" dirty="0">
                <a:solidFill>
                  <a:srgbClr val="868E93"/>
                </a:solidFill>
                <a:latin typeface="Arial"/>
                <a:ea typeface="Arial"/>
                <a:cs typeface="Arial"/>
                <a:sym typeface="Arial"/>
              </a:rPr>
              <a:t>Нека обсъдим групово какви теми или повтарящи се елементи се появяват във Вашите цели</a:t>
            </a:r>
            <a:r>
              <a:rPr lang="en-US" i="0" u="none" strike="noStrike" cap="none" dirty="0">
                <a:solidFill>
                  <a:srgbClr val="868E93"/>
                </a:solidFill>
                <a:latin typeface="Arial"/>
                <a:ea typeface="Arial"/>
                <a:cs typeface="Arial"/>
                <a:sym typeface="Arial"/>
              </a:rPr>
              <a:t>.</a:t>
            </a:r>
            <a:r>
              <a:rPr lang="bg-BG" i="0" u="none" strike="noStrike" cap="none" dirty="0">
                <a:solidFill>
                  <a:srgbClr val="868E93"/>
                </a:solidFill>
                <a:latin typeface="Arial"/>
                <a:ea typeface="Arial"/>
                <a:cs typeface="Arial"/>
                <a:sym typeface="Arial"/>
              </a:rPr>
              <a:t> </a:t>
            </a:r>
            <a:r>
              <a:rPr lang="ru-RU" dirty="0">
                <a:solidFill>
                  <a:srgbClr val="868E93"/>
                </a:solidFill>
                <a:latin typeface="Arial"/>
                <a:ea typeface="Arial"/>
                <a:cs typeface="Arial"/>
                <a:sym typeface="Arial"/>
              </a:rPr>
              <a:t>Има ли някакви общи приоритети или уникални идеи, които се открояват? Те как се свързват с целите на обучението</a:t>
            </a:r>
            <a:r>
              <a:rPr lang="en-US" i="0" u="none" strike="noStrike" cap="none" dirty="0">
                <a:solidFill>
                  <a:srgbClr val="868E93"/>
                </a:solidFill>
                <a:latin typeface="Arial"/>
                <a:ea typeface="Arial"/>
                <a:cs typeface="Arial"/>
                <a:sym typeface="Arial"/>
              </a:rPr>
              <a:t>?</a:t>
            </a: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00h:15m</a:t>
            </a:r>
            <a:endParaRPr sz="1600" b="1" dirty="0">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49F0085-FAE5-DC21-057B-660A40682CE9}"/>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90281CA0-BEF0-97D6-3A8F-7080C00FD7C8}"/>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bg-BG" sz="2600" dirty="0">
                <a:solidFill>
                  <a:schemeClr val="accent5"/>
                </a:solidFill>
              </a:rPr>
              <a:t>Тема</a:t>
            </a:r>
            <a:r>
              <a:rPr lang="en-GB" sz="2600" dirty="0">
                <a:solidFill>
                  <a:schemeClr val="accent5"/>
                </a:solidFill>
              </a:rPr>
              <a:t> 1: </a:t>
            </a:r>
            <a:r>
              <a:rPr lang="bg-BG" sz="2600" dirty="0">
                <a:solidFill>
                  <a:schemeClr val="accent5"/>
                </a:solidFill>
              </a:rPr>
              <a:t>Дигитално благополучие и приобщаване</a:t>
            </a:r>
            <a:endParaRPr lang="en-GB" sz="2600"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1.2. </a:t>
            </a:r>
            <a:r>
              <a:rPr lang="ru-RU" sz="2600" dirty="0">
                <a:solidFill>
                  <a:srgbClr val="636A6F"/>
                </a:solidFill>
                <a:latin typeface="Arial"/>
                <a:ea typeface="Arial"/>
                <a:cs typeface="Arial"/>
                <a:sym typeface="Arial"/>
              </a:rPr>
              <a:t>Дефиниции за дигитално приобщаване, социална свързаност и благополучие</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6BFAB83D-8220-68F5-3C7C-F2A9AA16F8A4}"/>
              </a:ext>
            </a:extLst>
          </p:cNvPr>
          <p:cNvGraphicFramePr>
            <a:graphicFrameLocks noGrp="1"/>
          </p:cNvGraphicFramePr>
          <p:nvPr>
            <p:extLst>
              <p:ext uri="{D42A27DB-BD31-4B8C-83A1-F6EECF244321}">
                <p14:modId xmlns:p14="http://schemas.microsoft.com/office/powerpoint/2010/main" val="2016378858"/>
              </p:ext>
            </p:extLst>
          </p:nvPr>
        </p:nvGraphicFramePr>
        <p:xfrm>
          <a:off x="2366295" y="1646436"/>
          <a:ext cx="8960465" cy="2575560"/>
        </p:xfrm>
        <a:graphic>
          <a:graphicData uri="http://schemas.openxmlformats.org/drawingml/2006/table">
            <a:tbl>
              <a:tblPr firstRow="1" bandRow="1">
                <a:tableStyleId>{FABFCF23-3B69-468F-B69F-88F6DE6A72F2}</a:tableStyleId>
              </a:tblPr>
              <a:tblGrid>
                <a:gridCol w="8960465">
                  <a:extLst>
                    <a:ext uri="{9D8B030D-6E8A-4147-A177-3AD203B41FA5}">
                      <a16:colId xmlns:a16="http://schemas.microsoft.com/office/drawing/2014/main" val="3273970300"/>
                    </a:ext>
                  </a:extLst>
                </a:gridCol>
              </a:tblGrid>
              <a:tr h="370840">
                <a:tc>
                  <a:txBody>
                    <a:bodyPr/>
                    <a:lstStyle/>
                    <a:p>
                      <a:r>
                        <a:rPr lang="bg-BG" sz="2500" dirty="0"/>
                        <a:t>Дигитално приобщаване</a:t>
                      </a:r>
                      <a:endParaRPr lang="en-GB" sz="2500" dirty="0"/>
                    </a:p>
                  </a:txBody>
                  <a:tcPr/>
                </a:tc>
                <a:extLst>
                  <a:ext uri="{0D108BD9-81ED-4DB2-BD59-A6C34878D82A}">
                    <a16:rowId xmlns:a16="http://schemas.microsoft.com/office/drawing/2014/main" val="6992971"/>
                  </a:ext>
                </a:extLst>
              </a:tr>
              <a:tr h="370840">
                <a:tc>
                  <a:txBody>
                    <a:bodyPr/>
                    <a:lstStyle/>
                    <a:p>
                      <a:r>
                        <a:rPr lang="en-US" sz="2000" dirty="0"/>
                        <a:t>„</a:t>
                      </a:r>
                      <a:r>
                        <a:rPr lang="bg-BG" sz="2000" dirty="0"/>
                        <a:t>Подсигуряване на </a:t>
                      </a:r>
                      <a:r>
                        <a:rPr lang="ru-RU" sz="2000" dirty="0"/>
                        <a:t>достъпа на хората до цифрови инструменти и до възможността да ги използват ефективно, за да са част от обществото</a:t>
                      </a:r>
                      <a:r>
                        <a:rPr lang="en-US" sz="2000" dirty="0"/>
                        <a:t>." (Helsper, 2021)</a:t>
                      </a:r>
                      <a:endParaRPr lang="en-GB" sz="2000" dirty="0"/>
                    </a:p>
                  </a:txBody>
                  <a:tcPr/>
                </a:tc>
                <a:extLst>
                  <a:ext uri="{0D108BD9-81ED-4DB2-BD59-A6C34878D82A}">
                    <a16:rowId xmlns:a16="http://schemas.microsoft.com/office/drawing/2014/main" val="1040052434"/>
                  </a:ext>
                </a:extLst>
              </a:tr>
              <a:tr h="370840">
                <a:tc>
                  <a:txBody>
                    <a:bodyPr/>
                    <a:lstStyle/>
                    <a:p>
                      <a:r>
                        <a:rPr lang="bg-BG" sz="2000" dirty="0">
                          <a:solidFill>
                            <a:schemeClr val="accent5"/>
                          </a:solidFill>
                        </a:rPr>
                        <a:t>Ключови фактори</a:t>
                      </a:r>
                      <a:r>
                        <a:rPr lang="en-US" sz="2000" dirty="0">
                          <a:solidFill>
                            <a:schemeClr val="accent5"/>
                          </a:solidFill>
                        </a:rPr>
                        <a:t>: </a:t>
                      </a:r>
                      <a:r>
                        <a:rPr lang="bg-BG" sz="2000" dirty="0">
                          <a:solidFill>
                            <a:schemeClr val="tx1"/>
                          </a:solidFill>
                        </a:rPr>
                        <a:t>финансов ресурс</a:t>
                      </a:r>
                      <a:r>
                        <a:rPr lang="en-US" sz="2000" dirty="0">
                          <a:solidFill>
                            <a:schemeClr val="tx1"/>
                          </a:solidFill>
                        </a:rPr>
                        <a:t>, </a:t>
                      </a:r>
                      <a:r>
                        <a:rPr lang="bg-BG" sz="2000" dirty="0">
                          <a:solidFill>
                            <a:schemeClr val="tx1"/>
                          </a:solidFill>
                        </a:rPr>
                        <a:t>умения</a:t>
                      </a:r>
                      <a:r>
                        <a:rPr lang="en-US" sz="2000" dirty="0">
                          <a:solidFill>
                            <a:schemeClr val="tx1"/>
                          </a:solidFill>
                        </a:rPr>
                        <a:t> </a:t>
                      </a:r>
                      <a:r>
                        <a:rPr lang="bg-BG" sz="2000" dirty="0">
                          <a:solidFill>
                            <a:schemeClr val="tx1"/>
                          </a:solidFill>
                        </a:rPr>
                        <a:t>и достъпност</a:t>
                      </a:r>
                      <a:endParaRPr lang="en-GB" sz="2000" dirty="0">
                        <a:solidFill>
                          <a:schemeClr val="tx1"/>
                        </a:solidFill>
                      </a:endParaRPr>
                    </a:p>
                  </a:txBody>
                  <a:tcPr/>
                </a:tc>
                <a:extLst>
                  <a:ext uri="{0D108BD9-81ED-4DB2-BD59-A6C34878D82A}">
                    <a16:rowId xmlns:a16="http://schemas.microsoft.com/office/drawing/2014/main" val="32714970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sz="2000" dirty="0">
                          <a:solidFill>
                            <a:schemeClr val="accent5"/>
                          </a:solidFill>
                        </a:rPr>
                        <a:t>Предизвикателства</a:t>
                      </a:r>
                      <a:r>
                        <a:rPr lang="en-US" sz="2000" dirty="0">
                          <a:solidFill>
                            <a:schemeClr val="accent5"/>
                          </a:solidFill>
                        </a:rPr>
                        <a:t>: </a:t>
                      </a:r>
                      <a:r>
                        <a:rPr lang="bg-BG" sz="2000" dirty="0"/>
                        <a:t>неравен достъп</a:t>
                      </a:r>
                      <a:r>
                        <a:rPr lang="en-US" sz="2000" dirty="0"/>
                        <a:t>, </a:t>
                      </a:r>
                      <a:r>
                        <a:rPr lang="bg-BG" sz="2000" dirty="0"/>
                        <a:t>липса на дигитална грамотност и систематични бариери</a:t>
                      </a:r>
                      <a:endParaRPr lang="en-US" sz="2000" dirty="0"/>
                    </a:p>
                  </a:txBody>
                  <a:tcPr/>
                </a:tc>
                <a:extLst>
                  <a:ext uri="{0D108BD9-81ED-4DB2-BD59-A6C34878D82A}">
                    <a16:rowId xmlns:a16="http://schemas.microsoft.com/office/drawing/2014/main" val="966486898"/>
                  </a:ext>
                </a:extLst>
              </a:tr>
            </a:tbl>
          </a:graphicData>
        </a:graphic>
      </p:graphicFrame>
      <p:graphicFrame>
        <p:nvGraphicFramePr>
          <p:cNvPr id="7" name="Tabela 6">
            <a:extLst>
              <a:ext uri="{FF2B5EF4-FFF2-40B4-BE49-F238E27FC236}">
                <a16:creationId xmlns:a16="http://schemas.microsoft.com/office/drawing/2014/main" id="{6794D15E-0339-E1F5-3626-658564358A1E}"/>
              </a:ext>
            </a:extLst>
          </p:cNvPr>
          <p:cNvGraphicFramePr>
            <a:graphicFrameLocks noGrp="1"/>
          </p:cNvGraphicFramePr>
          <p:nvPr>
            <p:extLst>
              <p:ext uri="{D42A27DB-BD31-4B8C-83A1-F6EECF244321}">
                <p14:modId xmlns:p14="http://schemas.microsoft.com/office/powerpoint/2010/main" val="2641679127"/>
              </p:ext>
            </p:extLst>
          </p:nvPr>
        </p:nvGraphicFramePr>
        <p:xfrm>
          <a:off x="2356355" y="4438392"/>
          <a:ext cx="8960465" cy="2392680"/>
        </p:xfrm>
        <a:graphic>
          <a:graphicData uri="http://schemas.openxmlformats.org/drawingml/2006/table">
            <a:tbl>
              <a:tblPr firstRow="1" bandRow="1">
                <a:tableStyleId>{912C8C85-51F0-491E-9774-3900AFEF0FD7}</a:tableStyleId>
              </a:tblPr>
              <a:tblGrid>
                <a:gridCol w="8960465">
                  <a:extLst>
                    <a:ext uri="{9D8B030D-6E8A-4147-A177-3AD203B41FA5}">
                      <a16:colId xmlns:a16="http://schemas.microsoft.com/office/drawing/2014/main" val="3273970300"/>
                    </a:ext>
                  </a:extLst>
                </a:gridCol>
              </a:tblGrid>
              <a:tr h="370840">
                <a:tc>
                  <a:txBody>
                    <a:bodyPr/>
                    <a:lstStyle/>
                    <a:p>
                      <a:r>
                        <a:rPr lang="bg-BG" sz="2500" dirty="0"/>
                        <a:t>Добри практики</a:t>
                      </a:r>
                      <a:endParaRPr lang="en-GB" sz="2500" dirty="0"/>
                    </a:p>
                  </a:txBody>
                  <a:tcPr/>
                </a:tc>
                <a:extLst>
                  <a:ext uri="{0D108BD9-81ED-4DB2-BD59-A6C34878D82A}">
                    <a16:rowId xmlns:a16="http://schemas.microsoft.com/office/drawing/2014/main" val="6992971"/>
                  </a:ext>
                </a:extLst>
              </a:tr>
              <a:tr h="370840">
                <a:tc>
                  <a:txBody>
                    <a:bodyPr/>
                    <a:lstStyle/>
                    <a:p>
                      <a:pPr marL="342900" indent="-342900">
                        <a:buFont typeface="Wingdings" panose="05000000000000000000" pitchFamily="2" charset="2"/>
                        <a:buChar char="q"/>
                      </a:pPr>
                      <a:r>
                        <a:rPr lang="bg-BG" sz="2000" dirty="0"/>
                        <a:t>Осигуряване на безплатен или субсидиран интернет достъп в недобре обслужвани райони</a:t>
                      </a:r>
                      <a:endParaRPr lang="en-US" sz="2000" dirty="0"/>
                    </a:p>
                    <a:p>
                      <a:pPr marL="342900" indent="-342900">
                        <a:buFont typeface="Wingdings" panose="05000000000000000000" pitchFamily="2" charset="2"/>
                        <a:buChar char="q"/>
                      </a:pPr>
                      <a:r>
                        <a:rPr lang="ru-RU" sz="2000" dirty="0"/>
                        <a:t>Предлагане на обществени семинари за дигитална грамотност, съобразени с различни възрастови групи</a:t>
                      </a:r>
                      <a:endParaRPr lang="en-US" sz="2000" dirty="0"/>
                    </a:p>
                    <a:p>
                      <a:pPr marL="342900" indent="-342900">
                        <a:buFont typeface="Wingdings" panose="05000000000000000000" pitchFamily="2" charset="2"/>
                        <a:buChar char="q"/>
                      </a:pPr>
                      <a:r>
                        <a:rPr lang="ru-RU" sz="2000" dirty="0"/>
                        <a:t>Партньорство с местни организации за разпространение на достъпни цифрови устройства</a:t>
                      </a:r>
                      <a:endParaRPr lang="en-GB" sz="2000" dirty="0"/>
                    </a:p>
                  </a:txBody>
                  <a:tcPr/>
                </a:tc>
                <a:extLst>
                  <a:ext uri="{0D108BD9-81ED-4DB2-BD59-A6C34878D82A}">
                    <a16:rowId xmlns:a16="http://schemas.microsoft.com/office/drawing/2014/main" val="1040052434"/>
                  </a:ext>
                </a:extLst>
              </a:tr>
            </a:tbl>
          </a:graphicData>
        </a:graphic>
      </p:graphicFrame>
    </p:spTree>
    <p:extLst>
      <p:ext uri="{BB962C8B-B14F-4D97-AF65-F5344CB8AC3E}">
        <p14:creationId xmlns:p14="http://schemas.microsoft.com/office/powerpoint/2010/main" val="136777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021684D-FF7D-2E31-D787-A10842C095A7}"/>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3F75D772-AD0A-B73D-C895-08E740BAD94B}"/>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ru-RU" sz="2600" dirty="0">
                <a:solidFill>
                  <a:schemeClr val="accent5"/>
                </a:solidFill>
              </a:rPr>
              <a:t>Тема 1: Дигитално благополучие и приобщаване</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1.2. </a:t>
            </a:r>
            <a:r>
              <a:rPr lang="ru-RU" sz="2600" dirty="0">
                <a:solidFill>
                  <a:srgbClr val="636A6F"/>
                </a:solidFill>
                <a:latin typeface="Arial"/>
                <a:ea typeface="Arial"/>
                <a:cs typeface="Arial"/>
                <a:sym typeface="Arial"/>
              </a:rPr>
              <a:t>Дефиниции за дигитално приобщаване, социална свързаност и благополучие</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5171F8B8-B97B-85DD-5859-5B0E028EF5B2}"/>
              </a:ext>
            </a:extLst>
          </p:cNvPr>
          <p:cNvGraphicFramePr>
            <a:graphicFrameLocks noGrp="1"/>
          </p:cNvGraphicFramePr>
          <p:nvPr>
            <p:extLst>
              <p:ext uri="{D42A27DB-BD31-4B8C-83A1-F6EECF244321}">
                <p14:modId xmlns:p14="http://schemas.microsoft.com/office/powerpoint/2010/main" val="3623774992"/>
              </p:ext>
            </p:extLst>
          </p:nvPr>
        </p:nvGraphicFramePr>
        <p:xfrm>
          <a:off x="2366295" y="1624237"/>
          <a:ext cx="8960465" cy="2575560"/>
        </p:xfrm>
        <a:graphic>
          <a:graphicData uri="http://schemas.openxmlformats.org/drawingml/2006/table">
            <a:tbl>
              <a:tblPr firstRow="1" bandRow="1">
                <a:tableStyleId>{FABFCF23-3B69-468F-B69F-88F6DE6A72F2}</a:tableStyleId>
              </a:tblPr>
              <a:tblGrid>
                <a:gridCol w="8960465">
                  <a:extLst>
                    <a:ext uri="{9D8B030D-6E8A-4147-A177-3AD203B41FA5}">
                      <a16:colId xmlns:a16="http://schemas.microsoft.com/office/drawing/2014/main" val="3273970300"/>
                    </a:ext>
                  </a:extLst>
                </a:gridCol>
              </a:tblGrid>
              <a:tr h="370840">
                <a:tc>
                  <a:txBody>
                    <a:bodyPr/>
                    <a:lstStyle/>
                    <a:p>
                      <a:r>
                        <a:rPr lang="bg-BG" sz="2500" b="1" dirty="0"/>
                        <a:t>Социална свързаност</a:t>
                      </a:r>
                      <a:endParaRPr lang="pt-PT" sz="2500" dirty="0"/>
                    </a:p>
                  </a:txBody>
                  <a:tcPr/>
                </a:tc>
                <a:extLst>
                  <a:ext uri="{0D108BD9-81ED-4DB2-BD59-A6C34878D82A}">
                    <a16:rowId xmlns:a16="http://schemas.microsoft.com/office/drawing/2014/main" val="6992971"/>
                  </a:ext>
                </a:extLst>
              </a:tr>
              <a:tr h="370840">
                <a:tc>
                  <a:txBody>
                    <a:bodyPr/>
                    <a:lstStyle/>
                    <a:p>
                      <a:r>
                        <a:rPr lang="en-US" sz="2000" dirty="0"/>
                        <a:t>"</a:t>
                      </a:r>
                      <a:r>
                        <a:rPr lang="ru-RU" sz="2000" dirty="0"/>
                        <a:t>Мярката за смислени взаимодействия между хора в дигитални или физически пространства</a:t>
                      </a:r>
                      <a:r>
                        <a:rPr lang="en-US" sz="2000" dirty="0"/>
                        <a:t>." (Umberson &amp; Montez, 2010)</a:t>
                      </a:r>
                    </a:p>
                  </a:txBody>
                  <a:tcPr/>
                </a:tc>
                <a:extLst>
                  <a:ext uri="{0D108BD9-81ED-4DB2-BD59-A6C34878D82A}">
                    <a16:rowId xmlns:a16="http://schemas.microsoft.com/office/drawing/2014/main" val="1040052434"/>
                  </a:ext>
                </a:extLst>
              </a:tr>
              <a:tr h="370840">
                <a:tc>
                  <a:txBody>
                    <a:bodyPr/>
                    <a:lstStyle/>
                    <a:p>
                      <a:r>
                        <a:rPr lang="bg-BG" sz="2000" dirty="0">
                          <a:solidFill>
                            <a:schemeClr val="accent5"/>
                          </a:solidFill>
                        </a:rPr>
                        <a:t>Ползи</a:t>
                      </a:r>
                      <a:r>
                        <a:rPr lang="en-US" sz="2000" dirty="0">
                          <a:solidFill>
                            <a:schemeClr val="accent5"/>
                          </a:solidFill>
                        </a:rPr>
                        <a:t>: </a:t>
                      </a:r>
                      <a:r>
                        <a:rPr lang="ru-RU" sz="2000" dirty="0">
                          <a:solidFill>
                            <a:schemeClr val="tx1"/>
                          </a:solidFill>
                        </a:rPr>
                        <a:t>подобрява сътрудничеството, психичното здраве и устойчивостта</a:t>
                      </a:r>
                      <a:endParaRPr lang="en-GB" sz="2000" dirty="0">
                        <a:solidFill>
                          <a:schemeClr val="tx1"/>
                        </a:solidFill>
                      </a:endParaRPr>
                    </a:p>
                  </a:txBody>
                  <a:tcPr/>
                </a:tc>
                <a:extLst>
                  <a:ext uri="{0D108BD9-81ED-4DB2-BD59-A6C34878D82A}">
                    <a16:rowId xmlns:a16="http://schemas.microsoft.com/office/drawing/2014/main" val="32714970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sz="2000" dirty="0">
                          <a:solidFill>
                            <a:schemeClr val="accent5"/>
                          </a:solidFill>
                        </a:rPr>
                        <a:t>Стратегии</a:t>
                      </a:r>
                      <a:r>
                        <a:rPr lang="en-US" sz="2000" dirty="0">
                          <a:solidFill>
                            <a:schemeClr val="accent5"/>
                          </a:solidFill>
                        </a:rPr>
                        <a:t>: </a:t>
                      </a:r>
                      <a:r>
                        <a:rPr lang="ru-RU" sz="2000" dirty="0"/>
                        <a:t>използване на инструменти за сътрудничество, насърчаване на култура на приобщаване и приоритизиране на равнопоставеността в комуникацията</a:t>
                      </a:r>
                      <a:endParaRPr lang="en-US" sz="2000" dirty="0"/>
                    </a:p>
                  </a:txBody>
                  <a:tcPr/>
                </a:tc>
                <a:extLst>
                  <a:ext uri="{0D108BD9-81ED-4DB2-BD59-A6C34878D82A}">
                    <a16:rowId xmlns:a16="http://schemas.microsoft.com/office/drawing/2014/main" val="966486898"/>
                  </a:ext>
                </a:extLst>
              </a:tr>
            </a:tbl>
          </a:graphicData>
        </a:graphic>
      </p:graphicFrame>
      <p:graphicFrame>
        <p:nvGraphicFramePr>
          <p:cNvPr id="7" name="Tabela 6">
            <a:extLst>
              <a:ext uri="{FF2B5EF4-FFF2-40B4-BE49-F238E27FC236}">
                <a16:creationId xmlns:a16="http://schemas.microsoft.com/office/drawing/2014/main" id="{EA8E1848-77FF-AEF9-0103-B6F7AA4D6054}"/>
              </a:ext>
            </a:extLst>
          </p:cNvPr>
          <p:cNvGraphicFramePr>
            <a:graphicFrameLocks noGrp="1"/>
          </p:cNvGraphicFramePr>
          <p:nvPr>
            <p:extLst>
              <p:ext uri="{D42A27DB-BD31-4B8C-83A1-F6EECF244321}">
                <p14:modId xmlns:p14="http://schemas.microsoft.com/office/powerpoint/2010/main" val="1874761849"/>
              </p:ext>
            </p:extLst>
          </p:nvPr>
        </p:nvGraphicFramePr>
        <p:xfrm>
          <a:off x="2366294" y="4271110"/>
          <a:ext cx="8960465" cy="2392680"/>
        </p:xfrm>
        <a:graphic>
          <a:graphicData uri="http://schemas.openxmlformats.org/drawingml/2006/table">
            <a:tbl>
              <a:tblPr firstRow="1" bandRow="1">
                <a:tableStyleId>{912C8C85-51F0-491E-9774-3900AFEF0FD7}</a:tableStyleId>
              </a:tblPr>
              <a:tblGrid>
                <a:gridCol w="8960465">
                  <a:extLst>
                    <a:ext uri="{9D8B030D-6E8A-4147-A177-3AD203B41FA5}">
                      <a16:colId xmlns:a16="http://schemas.microsoft.com/office/drawing/2014/main" val="3273970300"/>
                    </a:ext>
                  </a:extLst>
                </a:gridCol>
              </a:tblGrid>
              <a:tr h="370840">
                <a:tc>
                  <a:txBody>
                    <a:bodyPr/>
                    <a:lstStyle/>
                    <a:p>
                      <a:r>
                        <a:rPr lang="bg-BG" sz="2500" dirty="0"/>
                        <a:t>Добри практики</a:t>
                      </a:r>
                      <a:endParaRPr lang="en-GB" sz="2500" dirty="0"/>
                    </a:p>
                  </a:txBody>
                  <a:tcPr/>
                </a:tc>
                <a:extLst>
                  <a:ext uri="{0D108BD9-81ED-4DB2-BD59-A6C34878D82A}">
                    <a16:rowId xmlns:a16="http://schemas.microsoft.com/office/drawing/2014/main" val="6992971"/>
                  </a:ext>
                </a:extLst>
              </a:tr>
              <a:tr h="370840">
                <a:tc>
                  <a:txBody>
                    <a:bodyPr/>
                    <a:lstStyle/>
                    <a:p>
                      <a:pPr marL="342900" indent="-342900">
                        <a:buFont typeface="Wingdings" panose="05000000000000000000" pitchFamily="2" charset="2"/>
                        <a:buChar char="q"/>
                      </a:pPr>
                      <a:r>
                        <a:rPr lang="ru-RU" sz="2000" dirty="0"/>
                        <a:t>Въвеждане на виртуални кафе паузи за насърчаване на неформалните контакти</a:t>
                      </a:r>
                      <a:endParaRPr lang="en-US" sz="2000" dirty="0"/>
                    </a:p>
                    <a:p>
                      <a:pPr marL="342900" indent="-342900">
                        <a:buFont typeface="Wingdings" panose="05000000000000000000" pitchFamily="2" charset="2"/>
                        <a:buChar char="q"/>
                      </a:pPr>
                      <a:r>
                        <a:rPr lang="ru-RU" sz="2000" dirty="0"/>
                        <a:t>Използване на приобщаващи платформи с функции за достъпност за екипна работа</a:t>
                      </a:r>
                      <a:endParaRPr lang="en-US" sz="2000" dirty="0"/>
                    </a:p>
                    <a:p>
                      <a:pPr marL="342900" indent="-342900">
                        <a:buFont typeface="Wingdings" panose="05000000000000000000" pitchFamily="2" charset="2"/>
                        <a:buChar char="q"/>
                      </a:pPr>
                      <a:r>
                        <a:rPr lang="ru-RU" sz="2000" dirty="0"/>
                        <a:t>Насърчаване на менторски програми в рамките на хибридните екипи с цел изграждане на доверие</a:t>
                      </a:r>
                      <a:endParaRPr lang="en-GB" sz="2000" dirty="0"/>
                    </a:p>
                  </a:txBody>
                  <a:tcPr/>
                </a:tc>
                <a:extLst>
                  <a:ext uri="{0D108BD9-81ED-4DB2-BD59-A6C34878D82A}">
                    <a16:rowId xmlns:a16="http://schemas.microsoft.com/office/drawing/2014/main" val="1040052434"/>
                  </a:ext>
                </a:extLst>
              </a:tr>
            </a:tbl>
          </a:graphicData>
        </a:graphic>
      </p:graphicFrame>
    </p:spTree>
    <p:extLst>
      <p:ext uri="{BB962C8B-B14F-4D97-AF65-F5344CB8AC3E}">
        <p14:creationId xmlns:p14="http://schemas.microsoft.com/office/powerpoint/2010/main" val="16552080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2788</TotalTime>
  <Words>8238</Words>
  <Application>Microsoft Office PowerPoint</Application>
  <PresentationFormat>Widescreen</PresentationFormat>
  <Paragraphs>1099</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Wingdings</vt:lpstr>
      <vt:lpstr>Arial</vt:lpstr>
      <vt:lpstr>Open Sans Light</vt:lpstr>
      <vt:lpstr>Calibri</vt:lpstr>
      <vt:lpstr>Office Theme</vt:lpstr>
      <vt:lpstr>PowerPoint Presentation</vt:lpstr>
      <vt:lpstr>PowerPoint Presentation</vt:lpstr>
      <vt:lpstr>PowerPoint Presentation</vt:lpstr>
      <vt:lpstr>PowerPoint Presentation</vt:lpstr>
      <vt:lpstr>PowerPoint Presentation</vt:lpstr>
      <vt:lpstr>Дейност 1.1: Поставяне на лични цели за обучението</vt:lpstr>
      <vt:lpstr>Дейност 1.1. Поставяне на лични цели за обучението</vt:lpstr>
      <vt:lpstr>PowerPoint Presentation</vt:lpstr>
      <vt:lpstr>PowerPoint Presentation</vt:lpstr>
      <vt:lpstr>PowerPoint Presentation</vt:lpstr>
      <vt:lpstr>Дейност 1.2. Как са взаимосвързани приобщаването, свързаността и благополучието?</vt:lpstr>
      <vt:lpstr>Дейност 1.2. Как са взаимосвързани приобщаването, свързаността и благополучието?</vt:lpstr>
      <vt:lpstr>Дейност 1.2. Как са взаимосвързани приобщаването, свързаността и благополучието?</vt:lpstr>
      <vt:lpstr>Дейност 1.2. Как са взаимосвързани приобщаването, свързаността и благополучието?</vt:lpstr>
      <vt:lpstr>PowerPoint Presentation</vt:lpstr>
      <vt:lpstr>PowerPoint Presentation</vt:lpstr>
      <vt:lpstr>PowerPoint Presentation</vt:lpstr>
      <vt:lpstr>PowerPoint Presentation</vt:lpstr>
      <vt:lpstr>Дейност 1.3. Картографиране на моите собствени навици за дигитално благополучие</vt:lpstr>
      <vt:lpstr>Дейност 1.3. Картографиране на моите собствени навици за дигитално благополучие</vt:lpstr>
      <vt:lpstr>Дейност 1.3. Картографиране на моите собствени навици за дигитално благополучие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Дейност 2.1. Разкриване на дигиталните бариери в условията на хибридни работни места</vt:lpstr>
      <vt:lpstr>PowerPoint Presentation</vt:lpstr>
      <vt:lpstr>PowerPoint Presentation</vt:lpstr>
      <vt:lpstr>PowerPoint Presentation</vt:lpstr>
      <vt:lpstr>PowerPoint Presentation</vt:lpstr>
      <vt:lpstr>PowerPoint Presentation</vt:lpstr>
      <vt:lpstr>PowerPoint Presentation</vt:lpstr>
      <vt:lpstr>Дейност 2.2. Симулация на хибридна среща</vt:lpstr>
      <vt:lpstr>Дейност 2.2. Симулация на хибридна среща</vt:lpstr>
      <vt:lpstr>Дейност 2.2. Симулация на хибридна среща</vt:lpstr>
      <vt:lpstr>PowerPoint Presentation</vt:lpstr>
      <vt:lpstr>PowerPoint Presentation</vt:lpstr>
      <vt:lpstr>PowerPoint Presentation</vt:lpstr>
      <vt:lpstr>PowerPoint Presentation</vt:lpstr>
      <vt:lpstr>Дейност 3.1. Създаване на приобщаващи срещи</vt:lpstr>
      <vt:lpstr>Дейност 3.1. Създаване на приобщаващи срещи</vt:lpstr>
      <vt:lpstr>Дейност 3.1. Създаване на приобщаващи срещи</vt:lpstr>
      <vt:lpstr>PowerPoint Presentation</vt:lpstr>
      <vt:lpstr>PowerPoint Presentation</vt:lpstr>
      <vt:lpstr>PowerPoint Presentation</vt:lpstr>
      <vt:lpstr>PowerPoint Presentation</vt:lpstr>
      <vt:lpstr>PowerPoint Presentation</vt:lpstr>
      <vt:lpstr>Дейност 4.1. Оценяване на навиците за дигитално благополучие</vt:lpstr>
      <vt:lpstr>PowerPoint Presentation</vt:lpstr>
      <vt:lpstr>Дейност 4.1. Оценяване на навиците за дигитално благополучие</vt:lpstr>
      <vt:lpstr>PowerPoint Presentation</vt:lpstr>
      <vt:lpstr>PowerPoint Presentation</vt:lpstr>
      <vt:lpstr>PowerPoint Presentation</vt:lpstr>
      <vt:lpstr>PowerPoint Presentation</vt:lpstr>
      <vt:lpstr>Дейност 4.2. Създаване на план за дейност за постигане на благополучие</vt:lpstr>
      <vt:lpstr>Дейност 4.2. Създаване на план за действие за постигане на благополучие</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asus</dc:creator>
  <cp:lastModifiedBy>D.Pencheva</cp:lastModifiedBy>
  <cp:revision>73</cp:revision>
  <dcterms:created xsi:type="dcterms:W3CDTF">2022-05-19T03:08:28Z</dcterms:created>
  <dcterms:modified xsi:type="dcterms:W3CDTF">2025-06-16T08:28:54Z</dcterms:modified>
</cp:coreProperties>
</file>