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Open Sans Light" panose="020B0306030504020204" pitchFamily="34" charset="0"/>
      <p:regular r:id="rId44"/>
      <p:bold r:id="rId45"/>
      <p:italic r:id="rId46"/>
      <p:boldItalic r:id="rId47"/>
    </p:embeddedFont>
    <p:embeddedFont>
      <p:font typeface="Sofia"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y51v9cdnxzo0J0vPdDCje5Qb+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4D5A47-CAA9-4F37-A019-4A541F013E32}">
  <a:tblStyle styleId="{174D5A47-CAA9-4F37-A019-4A541F013E3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use 1 PPT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keep between 20-25 slides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 has a total of 10 hours</a:t>
            </a:r>
            <a:endParaRPr/>
          </a:p>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78" name="Google Shape;178;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84" name="Google Shape;18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fd5a3148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0fd5a3148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90" name="Google Shape;190;g30fd5a3148a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fd5a3148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0fd5a3148a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02" name="Google Shape;202;g30fd5a3148a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12" name="Google Shape;212;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20" name="Google Shape;2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27" name="Google Shape;22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33" name="Google Shape;23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39" name="Google Shape;23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51" name="Google Shape;25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keep the same presentation style in all PPT’s</a:t>
            </a:r>
            <a:endParaRPr/>
          </a:p>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61" name="Google Shape;26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76" name="Google Shape;27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82" name="Google Shape;28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88" name="Google Shape;288;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00" name="Google Shape;300;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10" name="Google Shape;310;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18" name="Google Shape;31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25" name="Google Shape;325;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31" name="Google Shape;331;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37" name="Google Shape;337;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49" name="Google Shape;349;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59" name="Google Shape;359;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67" name="Google Shape;36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74" name="Google Shape;374;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80" name="Google Shape;380;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86" name="Google Shape;386;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98" name="Google Shape;398;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08" name="Google Shape;408;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417" name="Google Shape;4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425" name="Google Shape;42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35" name="Google Shape;13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71" name="Google Shape;1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6"/>
        <p:cNvGrpSpPr/>
        <p:nvPr/>
      </p:nvGrpSpPr>
      <p:grpSpPr>
        <a:xfrm>
          <a:off x="0" y="0"/>
          <a:ext cx="0" cy="0"/>
          <a:chOff x="0" y="0"/>
          <a:chExt cx="0" cy="0"/>
        </a:xfrm>
      </p:grpSpPr>
      <p:sp>
        <p:nvSpPr>
          <p:cNvPr id="27" name="Google Shape;27;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8" name="Google Shape;28;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elearning.stayconnectedproject.eu/wp-content/uploads/2025/08/A2.1.-Role-play-scenario.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elearning.stayconnectedproject.eu/wp-content/uploads/2025/08/A2.2.-Hybrid-policy-draft-template.docx.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elearning.stayconnectedproject.eu/wp-content/uploads/2025/08/A3.-Hybrid-Team-Communication-Schedule-Template.docx.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O2va28maj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elearning.stayconnectedproject.eu/wp-content/uploads/2025/08/A4.1.-Case-study-Trust.docx.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elearning.stayconnectedproject.eu/wp-content/uploads/2025/08/A4.2.-Feedback-guideline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lickup.com/blog/feedback-sandwich-method/"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s://elearning.stayconnectedproject.eu/wp-content/uploads/2025/08/A5.-Hybrid-event-planning-template.docx.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https://www.workforcehub.com/blog/how-to-maintain-company-culture-and-why-it-matter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n9.cl/k7y5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hyperlink" Target="https://elearning.stayconnectedproject.eu/wp-content/uploads/2025/08/A6.-Collaborative-problem-solving-f.docx.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www.charliehr.com/blog/hybrid-working-policy/"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hrexecutive.com/do-you-have-a-strong-hybrid-work-policy-in-plac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learning.stayconnectedproject.eu/wp-content/uploads/2025/08/MODULE_2_ASSESSMENT.docx.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tayconnected.innovedu.com/wp-content/uploads/2024/12/StayConnected-Toolkit-for-Managers-and-HR-Professionals-EN.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lucidspark.com/blog/overcoming-the-communication-gap-for-hybrid-teams" TargetMode="External"/><Relationship Id="rId5" Type="http://schemas.openxmlformats.org/officeDocument/2006/relationships/hyperlink" Target="https://www.antonilacinai.com/news/the-six-major-challenges-leaders-face-in-hybrid-work-environments/" TargetMode="External"/><Relationship Id="rId4" Type="http://schemas.openxmlformats.org/officeDocument/2006/relationships/hyperlink" Target="https://archieapp.co/blog/hybrid-work-examples-and-pract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764041" y="1492781"/>
            <a:ext cx="43932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chemeClr val="dk1"/>
                </a:solidFill>
              </a:rPr>
              <a:t>Training programme for HR professionals and Managers</a:t>
            </a:r>
            <a:endParaRPr sz="3200" b="1" i="0" u="none" strike="noStrike" cap="none">
              <a:solidFill>
                <a:schemeClr val="dk1"/>
              </a:solidFill>
              <a:latin typeface="Arial"/>
              <a:ea typeface="Arial"/>
              <a:cs typeface="Arial"/>
              <a:sym typeface="Arial"/>
            </a:endParaRPr>
          </a:p>
        </p:txBody>
      </p:sp>
      <p:sp>
        <p:nvSpPr>
          <p:cNvPr id="108" name="Google Shape;108;p1"/>
          <p:cNvSpPr txBox="1"/>
          <p:nvPr/>
        </p:nvSpPr>
        <p:spPr>
          <a:xfrm>
            <a:off x="1220724" y="3923123"/>
            <a:ext cx="4695444"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Transforming communication in hybrid workplace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0fd5a3148a_2_14"/>
          <p:cNvSpPr txBox="1"/>
          <p:nvPr/>
        </p:nvSpPr>
        <p:spPr>
          <a:xfrm>
            <a:off x="1356851" y="394550"/>
            <a:ext cx="10412361"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2: Managing expectations of the managers in hybrid work setting</a:t>
            </a: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32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Presentation of theoretical concept </a:t>
            </a:r>
            <a:endParaRPr/>
          </a:p>
          <a:p>
            <a:pPr marL="0" marR="0" lvl="0" indent="0" algn="l" rtl="0">
              <a:lnSpc>
                <a:spcPct val="90000"/>
              </a:lnSpc>
              <a:spcBef>
                <a:spcPts val="0"/>
              </a:spcBef>
              <a:spcAft>
                <a:spcPts val="0"/>
              </a:spcAft>
              <a:buClr>
                <a:schemeClr val="accent5"/>
              </a:buClr>
              <a:buSzPts val="3600"/>
              <a:buFont typeface="Arial"/>
              <a:buNone/>
            </a:pPr>
            <a:endParaRPr sz="32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Hybrid work is still a challenge for many companies and leaders are trying to navigate how to manage expectations and productivity. Having in-person and hybrid workers can be overwhelming, so providing clear expectations is essential to having a successful hybrid workforce. </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rgbClr val="000000"/>
                </a:solidFill>
                <a:latin typeface="Arial"/>
                <a:ea typeface="Arial"/>
                <a:cs typeface="Arial"/>
                <a:sym typeface="Arial"/>
              </a:rPr>
              <a:t>Some ways to manage expectations and productivity with hybrid employees:</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Develop a hybrid workplace policy</a:t>
            </a:r>
            <a:r>
              <a:rPr lang="en-GB" sz="1600" b="0" i="0" u="none" strike="noStrike" cap="none">
                <a:solidFill>
                  <a:schemeClr val="dk1"/>
                </a:solidFill>
                <a:latin typeface="Arial"/>
                <a:ea typeface="Arial"/>
                <a:cs typeface="Arial"/>
                <a:sym typeface="Arial"/>
              </a:rPr>
              <a:t>: When developing a hybrid policy, consider talking to your employees to understand what their preferences might be. Consider work hours, hybrid work schedules, set specific remote locations and cybersecurity rules.</a:t>
            </a:r>
            <a:endParaRPr/>
          </a:p>
          <a:p>
            <a:pPr marL="285750" marR="0" lvl="0" indent="-285750" algn="l"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Make communication a top priority</a:t>
            </a:r>
            <a:r>
              <a:rPr lang="en-GB" sz="1600" b="0" i="0" u="none" strike="noStrike" cap="none">
                <a:solidFill>
                  <a:schemeClr val="dk1"/>
                </a:solidFill>
                <a:latin typeface="Arial"/>
                <a:ea typeface="Arial"/>
                <a:cs typeface="Arial"/>
                <a:sym typeface="Arial"/>
              </a:rPr>
              <a:t>: Clear and frequent communication is very important for hybrid employees. Set regular 1-to-1 meetings to speak directly with remote workers, be clear and transparent with verbal and written communication, frequently check in remote employers to make sure that they understand their assignments and answer questions they might have.</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p:nvPr/>
        </p:nvSpPr>
        <p:spPr>
          <a:xfrm>
            <a:off x="1278192" y="384718"/>
            <a:ext cx="10412361" cy="56424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2: Managing expectations of the managers in hybrid work setting</a:t>
            </a:r>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Make all participants feel included in hybrid meetings: </a:t>
            </a:r>
            <a:r>
              <a:rPr lang="en-GB" sz="1600" b="0" i="0" u="none" strike="noStrike" cap="none">
                <a:solidFill>
                  <a:schemeClr val="dk1"/>
                </a:solidFill>
                <a:latin typeface="Arial"/>
                <a:ea typeface="Arial"/>
                <a:cs typeface="Arial"/>
                <a:sym typeface="Arial"/>
              </a:rPr>
              <a:t>When planning meetings, it is important to make sure that remote employees can be seen and heard if they have input or questions (enable chat option, consider time zones, give equal focus on all employees).</a:t>
            </a:r>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Create expectations to your employees as a team</a:t>
            </a:r>
            <a:r>
              <a:rPr lang="en-GB" sz="1600" b="0" i="0" u="none" strike="noStrike" cap="none">
                <a:solidFill>
                  <a:schemeClr val="dk1"/>
                </a:solidFill>
                <a:latin typeface="Arial"/>
                <a:ea typeface="Arial"/>
                <a:cs typeface="Arial"/>
                <a:sym typeface="Arial"/>
              </a:rPr>
              <a:t>: Creating policies as a team will allow employees to express their opinions, which can help keep them satisfied.</a:t>
            </a:r>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Listen and observe</a:t>
            </a:r>
            <a:r>
              <a:rPr lang="en-GB" sz="1600" b="0" i="0" u="none" strike="noStrike" cap="none">
                <a:solidFill>
                  <a:schemeClr val="dk1"/>
                </a:solidFill>
                <a:latin typeface="Arial"/>
                <a:ea typeface="Arial"/>
                <a:cs typeface="Arial"/>
                <a:sym typeface="Arial"/>
              </a:rPr>
              <a:t>: It is important for managers to listen to their hybrid workers during meetings and follow-ups and this way they can determine if there are any signs of “quiet quitting”. Managers can use these meetings to observe and make sure their hybrid employees are still satisfied and motivated.</a:t>
            </a:r>
            <a:endParaRPr sz="1600" b="0"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Foster Intentional Collaboration</a:t>
            </a:r>
            <a:r>
              <a:rPr lang="en-GB" sz="1600" b="0" i="0" u="none" strike="noStrike" cap="none">
                <a:solidFill>
                  <a:schemeClr val="dk1"/>
                </a:solidFill>
                <a:latin typeface="Arial"/>
                <a:ea typeface="Arial"/>
                <a:cs typeface="Arial"/>
                <a:sym typeface="Arial"/>
              </a:rPr>
              <a:t>: Effective collaboration occurs when team members connect, learn more about each other, and work together to achieve common goals. When hybrid team members can see each other, it creates a connection and knocks down barriers between employees in different locations. Even non-work-related calls can be useful to get people excited about working together.</a:t>
            </a:r>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a:solidFill>
                  <a:schemeClr val="dk1"/>
                </a:solidFill>
                <a:latin typeface="Arial"/>
                <a:ea typeface="Arial"/>
                <a:cs typeface="Arial"/>
                <a:sym typeface="Arial"/>
              </a:rPr>
              <a:t>Avoid Bias</a:t>
            </a:r>
            <a:r>
              <a:rPr lang="en-GB" sz="1600" b="0" i="0" u="none" strike="noStrike" cap="none">
                <a:solidFill>
                  <a:schemeClr val="dk1"/>
                </a:solidFill>
                <a:latin typeface="Arial"/>
                <a:ea typeface="Arial"/>
                <a:cs typeface="Arial"/>
                <a:sym typeface="Arial"/>
              </a:rPr>
              <a:t>: Many leaders unconsciously treat those closest to them better than those at a distance.</a:t>
            </a:r>
            <a:endParaRPr/>
          </a:p>
          <a:p>
            <a:pPr marL="285750" marR="0" lvl="0" indent="-5715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The best way managers to make a hybrid workplace successful is by setting the right hybrid work policies, stimulating collaboration, and listening to employees’ needs. Creating equality between in-person and remote employees is essential. It’s also useful to set clear intentions with all workers and to use key performance indicators to measure success.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0fd5a3148a_2_19"/>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93" name="Google Shape;193;g30fd5a3148a_2_19"/>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Activity 2: Develop a hybrid work policy draft addressing team expectations</a:t>
            </a:r>
            <a:endParaRPr sz="3600">
              <a:solidFill>
                <a:schemeClr val="accent5"/>
              </a:solidFill>
            </a:endParaRPr>
          </a:p>
        </p:txBody>
      </p:sp>
      <p:pic>
        <p:nvPicPr>
          <p:cNvPr id="194" name="Google Shape;194;g30fd5a3148a_2_19"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95" name="Google Shape;195;g30fd5a3148a_2_19"/>
          <p:cNvSpPr txBox="1"/>
          <p:nvPr/>
        </p:nvSpPr>
        <p:spPr>
          <a:xfrm>
            <a:off x="6543675" y="2724085"/>
            <a:ext cx="5400600" cy="24746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Develop a hybrid work policy </a:t>
            </a:r>
            <a:endParaRPr sz="1800" b="0" i="1" u="none" strike="noStrike" cap="none">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Set and manage clear expectations with hybrid teams</a:t>
            </a:r>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Implement communication policies for asynchronous collaboration </a:t>
            </a:r>
            <a:endParaRPr sz="1400" b="0" i="0" u="none" strike="noStrike" cap="none">
              <a:solidFill>
                <a:srgbClr val="000000"/>
              </a:solidFill>
              <a:latin typeface="Arial"/>
              <a:ea typeface="Arial"/>
              <a:cs typeface="Arial"/>
              <a:sym typeface="Arial"/>
            </a:endParaRPr>
          </a:p>
        </p:txBody>
      </p:sp>
      <p:sp>
        <p:nvSpPr>
          <p:cNvPr id="196" name="Google Shape;196;g30fd5a3148a_2_19"/>
          <p:cNvSpPr txBox="1">
            <a:spLocks noGrp="1"/>
          </p:cNvSpPr>
          <p:nvPr>
            <p:ph type="body" idx="1"/>
          </p:nvPr>
        </p:nvSpPr>
        <p:spPr>
          <a:xfrm>
            <a:off x="352298" y="1815823"/>
            <a:ext cx="5910900" cy="388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present </a:t>
            </a:r>
            <a:r>
              <a:rPr lang="en-GB" b="1" i="1">
                <a:solidFill>
                  <a:srgbClr val="868E93"/>
                </a:solidFill>
                <a:latin typeface="Open Sans Light"/>
                <a:ea typeface="Open Sans Light"/>
                <a:cs typeface="Open Sans Light"/>
                <a:sym typeface="Open Sans Light"/>
              </a:rPr>
              <a:t>ways of clear and effective communication across </a:t>
            </a:r>
            <a:r>
              <a:rPr lang="en-GB" b="1" i="1" u="none" strike="noStrike" cap="none">
                <a:solidFill>
                  <a:srgbClr val="868E93"/>
                </a:solidFill>
                <a:latin typeface="Open Sans Light"/>
                <a:ea typeface="Open Sans Light"/>
                <a:cs typeface="Open Sans Light"/>
                <a:sym typeface="Open Sans Light"/>
              </a:rPr>
              <a:t>both remote and in-person settings and facilitate implementation of communication policies for asynchronous collaboration</a:t>
            </a:r>
            <a:endParaRPr/>
          </a:p>
          <a:p>
            <a:pPr marL="2057400" lvl="4" indent="-88900" algn="l" rtl="0">
              <a:lnSpc>
                <a:spcPct val="90000"/>
              </a:lnSpc>
              <a:spcBef>
                <a:spcPts val="500"/>
              </a:spcBef>
              <a:spcAft>
                <a:spcPts val="0"/>
              </a:spcAft>
              <a:buClr>
                <a:srgbClr val="868E93"/>
              </a:buClr>
              <a:buSzPts val="2200"/>
              <a:buNone/>
            </a:pPr>
            <a:endParaRPr/>
          </a:p>
        </p:txBody>
      </p:sp>
      <p:pic>
        <p:nvPicPr>
          <p:cNvPr id="197" name="Google Shape;197;g30fd5a3148a_2_19"/>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98" name="Google Shape;198;g30fd5a3148a_2_19"/>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0fd5a3148a_2_30"/>
          <p:cNvSpPr txBox="1">
            <a:spLocks noGrp="1"/>
          </p:cNvSpPr>
          <p:nvPr>
            <p:ph type="title"/>
          </p:nvPr>
        </p:nvSpPr>
        <p:spPr>
          <a:xfrm>
            <a:off x="1500674" y="383832"/>
            <a:ext cx="9049872"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Activity 2: Develop a hybrid work policy draft addressing team expectations</a:t>
            </a:r>
            <a:endParaRPr sz="3600">
              <a:solidFill>
                <a:schemeClr val="accent5"/>
              </a:solidFill>
            </a:endParaRPr>
          </a:p>
        </p:txBody>
      </p:sp>
      <p:sp>
        <p:nvSpPr>
          <p:cNvPr id="205" name="Google Shape;205;g30fd5a3148a_2_30"/>
          <p:cNvSpPr txBox="1">
            <a:spLocks noGrp="1"/>
          </p:cNvSpPr>
          <p:nvPr>
            <p:ph type="body" idx="1"/>
          </p:nvPr>
        </p:nvSpPr>
        <p:spPr>
          <a:xfrm>
            <a:off x="319165" y="1546277"/>
            <a:ext cx="10172657"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STEP 1</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sample hybrid work policy examples.</a:t>
            </a:r>
            <a:endParaRPr dirty="0"/>
          </a:p>
          <a:p>
            <a:pPr marL="0" lvl="0" indent="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2</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role-play scenarios: Setting and managing expectations with hybrid teams.</a:t>
            </a:r>
            <a:endParaRPr dirty="0"/>
          </a:p>
          <a:p>
            <a:pPr marL="228600" indent="-114300">
              <a:buClr>
                <a:srgbClr val="9869BD"/>
              </a:buClr>
              <a:buNone/>
            </a:pPr>
            <a:r>
              <a:rPr lang="en-US" i="1" dirty="0">
                <a:solidFill>
                  <a:srgbClr val="868E93"/>
                </a:solidFill>
                <a:latin typeface="Arial"/>
                <a:cs typeface="Arial"/>
                <a:sym typeface="Arial"/>
              </a:rPr>
              <a:t>Link:</a:t>
            </a:r>
            <a:r>
              <a:rPr lang="en-US" i="1" dirty="0">
                <a:solidFill>
                  <a:schemeClr val="tx1"/>
                </a:solidFill>
                <a:latin typeface="Arial"/>
                <a:ea typeface="Arial"/>
                <a:cs typeface="Arial"/>
                <a:sym typeface="Arial"/>
              </a:rPr>
              <a:t> </a:t>
            </a:r>
            <a:r>
              <a:rPr lang="en-US" i="1" dirty="0">
                <a:solidFill>
                  <a:srgbClr val="868E93"/>
                </a:solidFill>
                <a:latin typeface="Arial"/>
                <a:ea typeface="Arial"/>
                <a:cs typeface="Arial"/>
                <a:sym typeface="Arial"/>
                <a:hlinkClick r:id="rId3"/>
              </a:rPr>
              <a:t>https://elearning.stayconnectedproject.eu/wp-content/uploads/2025/08/A2.1.-Role-play-scenario.pdf</a:t>
            </a:r>
            <a:r>
              <a:rPr lang="bg-BG" i="1" dirty="0">
                <a:solidFill>
                  <a:srgbClr val="868E93"/>
                </a:solidFill>
                <a:latin typeface="Arial"/>
                <a:ea typeface="Arial"/>
                <a:cs typeface="Arial"/>
                <a:sym typeface="Arial"/>
              </a:rPr>
              <a:t> </a:t>
            </a:r>
            <a:br>
              <a:rPr lang="en-US" dirty="0">
                <a:solidFill>
                  <a:srgbClr val="868E93"/>
                </a:solidFill>
                <a:latin typeface="Arial"/>
                <a:ea typeface="Arial"/>
                <a:cs typeface="Arial"/>
                <a:sym typeface="Arial"/>
              </a:rPr>
            </a:b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3</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Assign roles (manager, remote team member, in-office worker) for role-play exercises in groups.</a:t>
            </a:r>
            <a:r>
              <a:rPr lang="en-GB" dirty="0">
                <a:solidFill>
                  <a:srgbClr val="868E93"/>
                </a:solidFill>
                <a:latin typeface="Arial"/>
                <a:ea typeface="Arial"/>
                <a:cs typeface="Arial"/>
                <a:sym typeface="Arial"/>
              </a:rPr>
              <a:t> </a:t>
            </a:r>
            <a:r>
              <a:rPr lang="en-GB" i="1" dirty="0">
                <a:solidFill>
                  <a:srgbClr val="868E93"/>
                </a:solidFill>
                <a:latin typeface="Arial"/>
                <a:ea typeface="Arial"/>
                <a:cs typeface="Arial"/>
                <a:sym typeface="Arial"/>
              </a:rPr>
              <a:t>Each group shares their experience, highlighting challenges and successes.</a:t>
            </a:r>
            <a:endParaRPr i="1" dirty="0"/>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4</a:t>
            </a:r>
            <a:endParaRPr dirty="0"/>
          </a:p>
          <a:p>
            <a:pPr marL="228600" lvl="0" indent="-114300" algn="l" rtl="0">
              <a:lnSpc>
                <a:spcPct val="90000"/>
              </a:lnSpc>
              <a:spcBef>
                <a:spcPts val="1000"/>
              </a:spcBef>
              <a:spcAft>
                <a:spcPts val="0"/>
              </a:spcAft>
              <a:buClr>
                <a:srgbClr val="9869BD"/>
              </a:buClr>
              <a:buSzPts val="1800"/>
              <a:buNone/>
            </a:pPr>
            <a:r>
              <a:rPr lang="en-GB" i="1" dirty="0">
                <a:solidFill>
                  <a:srgbClr val="868E93"/>
                </a:solidFill>
                <a:latin typeface="Arial"/>
                <a:ea typeface="Arial"/>
                <a:cs typeface="Arial"/>
                <a:sym typeface="Arial"/>
              </a:rPr>
              <a:t>Provide policy drafting template and invite trainees to develop their own in groups considering the challenges highlighted during the role play.</a:t>
            </a:r>
            <a:endParaRPr lang="bg-BG"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r>
              <a:rPr lang="en-US" i="1" dirty="0">
                <a:solidFill>
                  <a:srgbClr val="868E93"/>
                </a:solidFill>
                <a:latin typeface="Arial"/>
                <a:ea typeface="Arial"/>
                <a:cs typeface="Arial"/>
                <a:sym typeface="Arial"/>
              </a:rPr>
              <a:t>Link: </a:t>
            </a:r>
            <a:r>
              <a:rPr lang="en-US" i="1" dirty="0">
                <a:solidFill>
                  <a:srgbClr val="868E93"/>
                </a:solidFill>
                <a:latin typeface="Arial"/>
                <a:ea typeface="Arial"/>
                <a:cs typeface="Arial"/>
                <a:sym typeface="Arial"/>
                <a:hlinkClick r:id="rId4"/>
              </a:rPr>
              <a:t>https://elearning.stayconnectedproject.eu/wp-content/uploads/2025/08/A2.2.-Hybrid-policy-draft-template.docx.pdf</a:t>
            </a:r>
            <a:r>
              <a:rPr lang="en-US" i="1" dirty="0">
                <a:solidFill>
                  <a:srgbClr val="868E93"/>
                </a:solidFill>
                <a:latin typeface="Arial"/>
                <a:ea typeface="Arial"/>
                <a:cs typeface="Arial"/>
                <a:sym typeface="Arial"/>
              </a:rPr>
              <a:t> </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206" name="Google Shape;206;g30fd5a3148a_2_30" descr="Ampulheta 90% com preenchimento sólido"/>
          <p:cNvPicPr preferRelativeResize="0">
            <a:picLocks noGrp="1"/>
          </p:cNvPicPr>
          <p:nvPr>
            <p:ph type="body" idx="2"/>
          </p:nvPr>
        </p:nvPicPr>
        <p:blipFill rotWithShape="1">
          <a:blip r:embed="rId5">
            <a:alphaModFix/>
          </a:blip>
          <a:srcRect/>
          <a:stretch/>
        </p:blipFill>
        <p:spPr>
          <a:xfrm>
            <a:off x="10285270" y="4393021"/>
            <a:ext cx="1808700" cy="1808700"/>
          </a:xfrm>
          <a:prstGeom prst="rect">
            <a:avLst/>
          </a:prstGeom>
          <a:noFill/>
          <a:ln>
            <a:noFill/>
          </a:ln>
        </p:spPr>
      </p:pic>
      <p:sp>
        <p:nvSpPr>
          <p:cNvPr id="207" name="Google Shape;207;g30fd5a3148a_2_30"/>
          <p:cNvSpPr txBox="1">
            <a:spLocks noGrp="1"/>
          </p:cNvSpPr>
          <p:nvPr>
            <p:ph type="body" idx="3"/>
          </p:nvPr>
        </p:nvSpPr>
        <p:spPr>
          <a:xfrm>
            <a:off x="377888" y="1074515"/>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dirty="0"/>
              <a:t>Steps</a:t>
            </a:r>
            <a:endParaRPr dirty="0"/>
          </a:p>
        </p:txBody>
      </p:sp>
      <p:sp>
        <p:nvSpPr>
          <p:cNvPr id="208" name="Google Shape;208;g30fd5a3148a_2_30"/>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00h:20m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0fd5a3148a_2_39"/>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2: </a:t>
            </a:r>
            <a:r>
              <a:rPr lang="en-GB" sz="2200" b="1" i="0" u="none" strike="noStrike" cap="none">
                <a:solidFill>
                  <a:srgbClr val="4EA72E"/>
                </a:solidFill>
                <a:latin typeface="Arial"/>
                <a:ea typeface="Arial"/>
                <a:cs typeface="Arial"/>
                <a:sym typeface="Arial"/>
              </a:rPr>
              <a:t>Develop a hybrid work policy draft addressing team expectations</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215" name="Google Shape;215;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b="1">
              <a:solidFill>
                <a:srgbClr val="12501B"/>
              </a:solidFill>
              <a:latin typeface="Arial"/>
              <a:ea typeface="Arial"/>
              <a:cs typeface="Arial"/>
              <a:sym typeface="Arial"/>
            </a:endParaRPr>
          </a:p>
          <a:p>
            <a:pPr marL="228600" lvl="0" indent="-114300" algn="l" rtl="0">
              <a:lnSpc>
                <a:spcPct val="90000"/>
              </a:lnSpc>
              <a:spcBef>
                <a:spcPts val="0"/>
              </a:spcBef>
              <a:spcAft>
                <a:spcPts val="0"/>
              </a:spcAft>
              <a:buClr>
                <a:srgbClr val="9869BD"/>
              </a:buClr>
              <a:buSzPts val="1800"/>
              <a:buNone/>
            </a:pPr>
            <a:endParaRPr/>
          </a:p>
          <a:p>
            <a:pPr marL="742950" lvl="1" indent="-285750" algn="l" rtl="0">
              <a:lnSpc>
                <a:spcPct val="107000"/>
              </a:lnSpc>
              <a:spcBef>
                <a:spcPts val="500"/>
              </a:spcBef>
              <a:spcAft>
                <a:spcPts val="0"/>
              </a:spcAft>
              <a:buSzPts val="2200"/>
              <a:buFont typeface="Noto Sans Symbols"/>
              <a:buChar char="∙"/>
            </a:pP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Policy drafting template</a:t>
            </a:r>
            <a:endParaRPr sz="1800">
              <a:latin typeface="Calibri"/>
              <a:ea typeface="Calibri"/>
              <a:cs typeface="Calibri"/>
              <a:sym typeface="Calibri"/>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Sample hybrid work policy examples.</a:t>
            </a:r>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Scenario handouts</a:t>
            </a:r>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216" name="Google Shape;216;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5">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3</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Fostering Regular and Open Communication</a:t>
            </a:r>
            <a:endParaRPr sz="3600" b="1" i="0" u="none" strike="noStrike" cap="none">
              <a:solidFill>
                <a:srgbClr val="000000"/>
              </a:solidFill>
              <a:latin typeface="Arial"/>
              <a:ea typeface="Arial"/>
              <a:cs typeface="Arial"/>
              <a:sym typeface="Arial"/>
            </a:endParaRPr>
          </a:p>
        </p:txBody>
      </p:sp>
      <p:pic>
        <p:nvPicPr>
          <p:cNvPr id="223" name="Google Shape;223;p7"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p:nvPr/>
        </p:nvSpPr>
        <p:spPr>
          <a:xfrm>
            <a:off x="1098958" y="243189"/>
            <a:ext cx="10783010" cy="62247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3: </a:t>
            </a:r>
            <a:r>
              <a:rPr lang="en-GB" sz="3200" b="0" i="0" u="none" strike="noStrike" cap="none">
                <a:solidFill>
                  <a:schemeClr val="accent5"/>
                </a:solidFill>
                <a:latin typeface="Arial"/>
                <a:ea typeface="Arial"/>
                <a:cs typeface="Arial"/>
                <a:sym typeface="Arial"/>
              </a:rPr>
              <a:t>Fostering Regular and Open Communication</a:t>
            </a:r>
            <a:br>
              <a:rPr lang="en-GB" sz="3200" b="0" i="0" u="none" strike="noStrike" cap="none">
                <a:solidFill>
                  <a:schemeClr val="accent5"/>
                </a:solidFill>
                <a:latin typeface="Arial"/>
                <a:ea typeface="Arial"/>
                <a:cs typeface="Arial"/>
                <a:sym typeface="Arial"/>
              </a:rPr>
            </a:br>
            <a:r>
              <a:rPr lang="en-GB" sz="2800" b="0" i="0" u="none" strike="noStrike" cap="none">
                <a:solidFill>
                  <a:schemeClr val="accent5"/>
                </a:solidFill>
                <a:latin typeface="Arial"/>
                <a:ea typeface="Arial"/>
                <a:cs typeface="Arial"/>
                <a:sym typeface="Arial"/>
              </a:rPr>
              <a:t>Presentation of theoretical concept </a:t>
            </a:r>
            <a:endParaRPr/>
          </a:p>
          <a:p>
            <a:pPr marL="0" marR="0" lvl="0" indent="0" algn="just" rtl="0">
              <a:lnSpc>
                <a:spcPct val="90000"/>
              </a:lnSpc>
              <a:spcBef>
                <a:spcPts val="0"/>
              </a:spcBef>
              <a:spcAft>
                <a:spcPts val="0"/>
              </a:spcAft>
              <a:buClr>
                <a:schemeClr val="accent5"/>
              </a:buClr>
              <a:buSzPts val="3600"/>
              <a:buFont typeface="Arial"/>
              <a:buNone/>
            </a:pPr>
            <a:br>
              <a:rPr lang="en-GB" sz="1600" b="0" i="0" u="none" strike="noStrike" cap="none">
                <a:solidFill>
                  <a:schemeClr val="dk1"/>
                </a:solidFill>
                <a:latin typeface="Arial"/>
                <a:ea typeface="Arial"/>
                <a:cs typeface="Arial"/>
                <a:sym typeface="Arial"/>
              </a:rPr>
            </a:br>
            <a:r>
              <a:rPr lang="en-GB" sz="1500" b="0" i="0" u="none" strike="noStrike" cap="none">
                <a:solidFill>
                  <a:schemeClr val="dk1"/>
                </a:solidFill>
                <a:latin typeface="Arial"/>
                <a:ea typeface="Arial"/>
                <a:cs typeface="Arial"/>
                <a:sym typeface="Arial"/>
              </a:rPr>
              <a:t>Open communication in the workplace is a culture where employees freely share ideas, concerns, and feedback without fear of judgment or repercussions. It is based on trust, transparency, and mutual respect, ensuring that every team member’s voice is heard and valued. In an open communication workplace, all employees feel safe to express their thoughts, managers actively listen, and feedback — both positive and constructive — is welcomed and encouraged.</a:t>
            </a:r>
            <a:endParaRPr sz="15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5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500" b="0" i="0" u="none" strike="noStrike" cap="none">
                <a:solidFill>
                  <a:schemeClr val="dk1"/>
                </a:solidFill>
                <a:latin typeface="Arial"/>
                <a:ea typeface="Arial"/>
                <a:cs typeface="Arial"/>
                <a:sym typeface="Arial"/>
              </a:rPr>
              <a:t>Fostering regular and open communication in hybrid teams is essential for maintaining collaboration, engagement, and a strong sense of connection between remote and in-office employees. </a:t>
            </a:r>
            <a:endParaRPr/>
          </a:p>
          <a:p>
            <a:pPr marL="0" marR="0" lvl="0" indent="0" algn="l" rtl="0">
              <a:lnSpc>
                <a:spcPct val="90000"/>
              </a:lnSpc>
              <a:spcBef>
                <a:spcPts val="0"/>
              </a:spcBef>
              <a:spcAft>
                <a:spcPts val="0"/>
              </a:spcAft>
              <a:buClr>
                <a:schemeClr val="accent5"/>
              </a:buClr>
              <a:buSzPts val="3600"/>
              <a:buFont typeface="Arial"/>
              <a:buNone/>
            </a:pPr>
            <a:endParaRPr sz="15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500" b="0" i="0" u="none" strike="noStrike" cap="none">
                <a:solidFill>
                  <a:schemeClr val="dk1"/>
                </a:solidFill>
                <a:latin typeface="Arial"/>
                <a:ea typeface="Arial"/>
                <a:cs typeface="Arial"/>
                <a:sym typeface="Arial"/>
              </a:rPr>
              <a:t>As hybrid work continues to evolve, it is crucial for leaders to adapt their communication strategies to meet the changing needs of their teams. Regular training sessions on effective communication tools and techniques can equip employees with the skills necessary to navigate this still developing landscape. </a:t>
            </a:r>
            <a:endParaRPr/>
          </a:p>
          <a:p>
            <a:pPr marL="0" marR="0" lvl="0" indent="0" algn="l" rtl="0">
              <a:lnSpc>
                <a:spcPct val="90000"/>
              </a:lnSpc>
              <a:spcBef>
                <a:spcPts val="0"/>
              </a:spcBef>
              <a:spcAft>
                <a:spcPts val="0"/>
              </a:spcAft>
              <a:buClr>
                <a:schemeClr val="accent5"/>
              </a:buClr>
              <a:buSzPts val="36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A02B93"/>
              </a:buClr>
              <a:buSzPts val="3600"/>
              <a:buFont typeface="Arial"/>
              <a:buNone/>
            </a:pPr>
            <a:r>
              <a:rPr lang="en-GB" sz="1500" b="0" i="0" u="none" strike="noStrike" cap="none">
                <a:solidFill>
                  <a:srgbClr val="000000"/>
                </a:solidFill>
                <a:latin typeface="Arial"/>
                <a:ea typeface="Arial"/>
                <a:cs typeface="Arial"/>
                <a:sym typeface="Arial"/>
              </a:rPr>
              <a:t>Organisations must establish intentional communication strategies that promote transparency, inclusivity, and continuous dialogue.</a:t>
            </a:r>
            <a:endParaRPr/>
          </a:p>
          <a:p>
            <a:pPr marL="0" marR="0" lvl="0" indent="0" algn="l" rtl="0">
              <a:lnSpc>
                <a:spcPct val="90000"/>
              </a:lnSpc>
              <a:spcBef>
                <a:spcPts val="0"/>
              </a:spcBef>
              <a:spcAft>
                <a:spcPts val="0"/>
              </a:spcAft>
              <a:buClr>
                <a:srgbClr val="A02B93"/>
              </a:buClr>
              <a:buSzPts val="36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A02B93"/>
              </a:buClr>
              <a:buSzPts val="3600"/>
              <a:buFont typeface="Arial"/>
              <a:buNone/>
            </a:pPr>
            <a:r>
              <a:rPr lang="en-GB" sz="1500" b="0" i="0" u="none" strike="noStrike" cap="none">
                <a:solidFill>
                  <a:srgbClr val="000000"/>
                </a:solidFill>
                <a:latin typeface="Arial"/>
                <a:ea typeface="Arial"/>
                <a:cs typeface="Arial"/>
                <a:sym typeface="Arial"/>
              </a:rPr>
              <a:t>Here’s why open communication makes such a difference:</a:t>
            </a:r>
            <a:endParaRPr/>
          </a:p>
          <a:p>
            <a:pPr marL="0" marR="0" lvl="0" indent="0" algn="l" rtl="0">
              <a:lnSpc>
                <a:spcPct val="90000"/>
              </a:lnSpc>
              <a:spcBef>
                <a:spcPts val="0"/>
              </a:spcBef>
              <a:spcAft>
                <a:spcPts val="0"/>
              </a:spcAft>
              <a:buClr>
                <a:srgbClr val="A02B93"/>
              </a:buClr>
              <a:buSzPts val="3600"/>
              <a:buFont typeface="Arial"/>
              <a:buNone/>
            </a:pPr>
            <a:endParaRPr sz="1500" b="0" i="0" u="none" strike="noStrike" cap="none">
              <a:solidFill>
                <a:srgbClr val="000000"/>
              </a:solidFill>
              <a:latin typeface="Arial"/>
              <a:ea typeface="Arial"/>
              <a:cs typeface="Arial"/>
              <a:sym typeface="Arial"/>
            </a:endParaRPr>
          </a:p>
          <a:p>
            <a:pPr marL="285750" marR="0" lvl="6"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Fosters Teamwork and Collaboration</a:t>
            </a:r>
            <a:endParaRPr/>
          </a:p>
          <a:p>
            <a:pPr marL="285750" marR="0" lvl="3"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Boosts Employee Morale</a:t>
            </a:r>
            <a:endParaRPr/>
          </a:p>
          <a:p>
            <a:pPr marL="285750" marR="0" lvl="3"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Prevents Misunderstandings</a:t>
            </a:r>
            <a:endParaRPr/>
          </a:p>
          <a:p>
            <a:pPr marL="285750" marR="0" lvl="3"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Encourages Innovation</a:t>
            </a:r>
            <a:endParaRPr/>
          </a:p>
          <a:p>
            <a:pPr marL="285750" marR="0" lvl="3"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Builds Trust</a:t>
            </a:r>
            <a:endParaRPr/>
          </a:p>
          <a:p>
            <a:pPr marL="285750" marR="0" lvl="3" indent="-285750" algn="l" rtl="0">
              <a:lnSpc>
                <a:spcPct val="90000"/>
              </a:lnSpc>
              <a:spcBef>
                <a:spcPts val="0"/>
              </a:spcBef>
              <a:spcAft>
                <a:spcPts val="0"/>
              </a:spcAft>
              <a:buClr>
                <a:srgbClr val="A02B93"/>
              </a:buClr>
              <a:buSzPts val="3600"/>
              <a:buFont typeface="Arial"/>
              <a:buChar char="-"/>
            </a:pPr>
            <a:r>
              <a:rPr lang="en-GB" sz="1500" b="0" i="0" u="none" strike="noStrike" cap="none">
                <a:solidFill>
                  <a:srgbClr val="000000"/>
                </a:solidFill>
                <a:latin typeface="Arial"/>
                <a:ea typeface="Arial"/>
                <a:cs typeface="Arial"/>
                <a:sym typeface="Arial"/>
              </a:rPr>
              <a:t>Connects Employees to the Organisation's Goals</a:t>
            </a:r>
            <a:endParaRPr/>
          </a:p>
          <a:p>
            <a:pPr marL="0" marR="0" lvl="0" indent="0" algn="l" rtl="0">
              <a:lnSpc>
                <a:spcPct val="90000"/>
              </a:lnSpc>
              <a:spcBef>
                <a:spcPts val="0"/>
              </a:spcBef>
              <a:spcAft>
                <a:spcPts val="0"/>
              </a:spcAft>
              <a:buClr>
                <a:srgbClr val="A02B93"/>
              </a:buClr>
              <a:buSzPts val="3600"/>
              <a:buFont typeface="Arial"/>
              <a:buNone/>
            </a:pPr>
            <a:br>
              <a:rPr lang="en-GB"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p:nvPr/>
        </p:nvSpPr>
        <p:spPr>
          <a:xfrm>
            <a:off x="1170039" y="285135"/>
            <a:ext cx="10795819" cy="58895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3: Fostering Regular and Open Communication</a:t>
            </a:r>
            <a:br>
              <a:rPr lang="en-GB" sz="3200" b="0" i="0" u="none" strike="noStrike" cap="none">
                <a:solidFill>
                  <a:schemeClr val="accent5"/>
                </a:solidFill>
                <a:latin typeface="Arial"/>
                <a:ea typeface="Arial"/>
                <a:cs typeface="Arial"/>
                <a:sym typeface="Arial"/>
              </a:rPr>
            </a:br>
            <a:endParaRPr sz="28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One of the key theoretical foundations for effective communication in hybrid teams is </a:t>
            </a:r>
            <a:r>
              <a:rPr lang="en-GB" sz="1600" b="1" i="0" u="none" strike="noStrike" cap="none">
                <a:solidFill>
                  <a:srgbClr val="000000"/>
                </a:solidFill>
                <a:latin typeface="Arial"/>
                <a:ea typeface="Arial"/>
                <a:cs typeface="Arial"/>
                <a:sym typeface="Arial"/>
              </a:rPr>
              <a:t>Media Richness Theory</a:t>
            </a:r>
            <a:r>
              <a:rPr lang="en-GB" sz="1600" b="0" i="0" u="none" strike="noStrike" cap="none">
                <a:solidFill>
                  <a:srgbClr val="000000"/>
                </a:solidFill>
                <a:latin typeface="Arial"/>
                <a:ea typeface="Arial"/>
                <a:cs typeface="Arial"/>
                <a:sym typeface="Arial"/>
              </a:rPr>
              <a:t>. According to this theory, face-to-face communication is the richest medium, as it allows for verbal and nonverbal signs, immediate feedback, and personalisation. However, in a hybrid work environment, teams must rely on a mix of digital communication tools. To ensure clarity and engagement, organizations should choose the right medium based on the complexity of the message. For example, quick updates can be shared via chat, while discussions that require deep collaboration are better suited for video meetings.</a:t>
            </a:r>
            <a:endParaRPr/>
          </a:p>
          <a:p>
            <a:pPr marL="0" marR="0" lvl="0" indent="0" algn="just" rtl="0">
              <a:lnSpc>
                <a:spcPct val="90000"/>
              </a:lnSpc>
              <a:spcBef>
                <a:spcPts val="0"/>
              </a:spcBef>
              <a:spcAft>
                <a:spcPts val="0"/>
              </a:spcAft>
              <a:buClr>
                <a:srgbClr val="A02B93"/>
              </a:buClr>
              <a:buSzPts val="3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Another relevant framework is </a:t>
            </a:r>
            <a:r>
              <a:rPr lang="en-GB" sz="1600" b="1" i="0" u="none" strike="noStrike" cap="none">
                <a:solidFill>
                  <a:srgbClr val="000000"/>
                </a:solidFill>
                <a:latin typeface="Arial"/>
                <a:ea typeface="Arial"/>
                <a:cs typeface="Arial"/>
                <a:sym typeface="Arial"/>
              </a:rPr>
              <a:t>Social Presence Theory</a:t>
            </a:r>
            <a:r>
              <a:rPr lang="en-GB" sz="1600" b="0" i="0" u="none" strike="noStrike" cap="none">
                <a:solidFill>
                  <a:srgbClr val="000000"/>
                </a:solidFill>
                <a:latin typeface="Arial"/>
                <a:ea typeface="Arial"/>
                <a:cs typeface="Arial"/>
                <a:sym typeface="Arial"/>
              </a:rPr>
              <a:t>, which emphasizes the importance of feeling connected to colleagues, even in remote work settings. In traditional office environments, casual conversations and spontaneous interactions help build trust. In hybrid teams, replicating these informal touchpoints requires deliberate effort, such as organizing virtual coffee chats, team-building activities, or maintaining informal communication channels where employees can share personal updates and socialize.</a:t>
            </a:r>
            <a:endParaRPr/>
          </a:p>
          <a:p>
            <a:pPr marL="0" marR="0" lvl="0" indent="0" algn="l" rtl="0">
              <a:lnSpc>
                <a:spcPct val="90000"/>
              </a:lnSpc>
              <a:spcBef>
                <a:spcPts val="0"/>
              </a:spcBef>
              <a:spcAft>
                <a:spcPts val="0"/>
              </a:spcAft>
              <a:buClr>
                <a:srgbClr val="A02B93"/>
              </a:buClr>
              <a:buSzPts val="3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In addition, </a:t>
            </a:r>
            <a:r>
              <a:rPr lang="en-GB" sz="1600" b="1" i="0" u="none" strike="noStrike" cap="none">
                <a:solidFill>
                  <a:srgbClr val="000000"/>
                </a:solidFill>
                <a:latin typeface="Arial"/>
                <a:ea typeface="Arial"/>
                <a:cs typeface="Arial"/>
                <a:sym typeface="Arial"/>
              </a:rPr>
              <a:t>synchronous and asynchronous communication </a:t>
            </a:r>
            <a:r>
              <a:rPr lang="en-GB" sz="1600" b="0" i="0" u="none" strike="noStrike" cap="none">
                <a:solidFill>
                  <a:srgbClr val="000000"/>
                </a:solidFill>
                <a:latin typeface="Arial"/>
                <a:ea typeface="Arial"/>
                <a:cs typeface="Arial"/>
                <a:sym typeface="Arial"/>
              </a:rPr>
              <a:t>balance is an essential component of effective hybrid collaboration. While synchronous communication (such as live meetings and video calls) fosters real-time interaction and immediate problem-solving, asynchronous methods (such as email, recorded video updates, and shared documents) allow for flexibility and accommodate diverse working styles. Striking the right balance ensures that remote employees do not feel pressured to be constantly available, reducing burnout and increasing productivity.</a:t>
            </a:r>
            <a:endParaRPr/>
          </a:p>
          <a:p>
            <a:pPr marL="285750" marR="0" lvl="0" indent="-5715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242" name="Google Shape;242;p13"/>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3: Developing a communication schedule for a hybrid team</a:t>
            </a:r>
            <a:endParaRPr sz="3600">
              <a:solidFill>
                <a:schemeClr val="accent5"/>
              </a:solidFill>
            </a:endParaRPr>
          </a:p>
        </p:txBody>
      </p:sp>
      <p:pic>
        <p:nvPicPr>
          <p:cNvPr id="243" name="Google Shape;243;p13"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44" name="Google Shape;244;p13"/>
          <p:cNvSpPr txBox="1"/>
          <p:nvPr/>
        </p:nvSpPr>
        <p:spPr>
          <a:xfrm>
            <a:off x="6543675" y="2724085"/>
            <a:ext cx="5400600" cy="32864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 </a:t>
            </a:r>
            <a:r>
              <a:rPr lang="en-GB" sz="1800" b="0" i="1" u="none" strike="noStrike" cap="none">
                <a:solidFill>
                  <a:srgbClr val="636A6F"/>
                </a:solidFill>
                <a:latin typeface="Arial"/>
                <a:ea typeface="Arial"/>
                <a:cs typeface="Arial"/>
                <a:sym typeface="Arial"/>
              </a:rPr>
              <a:t>Implement communication policies for asynchronous collaboration </a:t>
            </a:r>
            <a:endParaRPr/>
          </a:p>
          <a:p>
            <a:pPr marL="0" marR="0" lvl="0" indent="0" algn="l" rtl="0">
              <a:lnSpc>
                <a:spcPct val="107000"/>
              </a:lnSpc>
              <a:spcBef>
                <a:spcPts val="0"/>
              </a:spcBef>
              <a:spcAft>
                <a:spcPts val="0"/>
              </a:spcAft>
              <a:buClr>
                <a:srgbClr val="000000"/>
              </a:buClr>
              <a:buSzPts val="1800"/>
              <a:buFont typeface="Arial"/>
              <a:buNone/>
            </a:pP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r>
              <a:rPr lang="en-GB" sz="1800" b="0" i="1" u="none" strike="noStrike" cap="none">
                <a:solidFill>
                  <a:srgbClr val="636A6F"/>
                </a:solidFill>
                <a:latin typeface="Arial"/>
                <a:ea typeface="Arial"/>
                <a:cs typeface="Arial"/>
                <a:sym typeface="Arial"/>
              </a:rPr>
              <a:t>Learn how to integrate digital communication and collaboration tools into your work to enhance communication and streamline cooperation</a:t>
            </a: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3"/>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present policies and protocols for asynchronous and synchronous communication.</a:t>
            </a:r>
            <a:endParaRPr/>
          </a:p>
          <a:p>
            <a:pPr marL="2057400" lvl="4" indent="-88900" algn="l" rtl="0">
              <a:lnSpc>
                <a:spcPct val="90000"/>
              </a:lnSpc>
              <a:spcBef>
                <a:spcPts val="500"/>
              </a:spcBef>
              <a:spcAft>
                <a:spcPts val="0"/>
              </a:spcAft>
              <a:buClr>
                <a:srgbClr val="868E93"/>
              </a:buClr>
              <a:buSzPts val="2200"/>
              <a:buNone/>
            </a:pPr>
            <a:endParaRPr/>
          </a:p>
        </p:txBody>
      </p:sp>
      <p:pic>
        <p:nvPicPr>
          <p:cNvPr id="246" name="Google Shape;246;p13"/>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247" name="Google Shape;247;p13"/>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4"/>
          <p:cNvSpPr txBox="1">
            <a:spLocks noGrp="1"/>
          </p:cNvSpPr>
          <p:nvPr>
            <p:ph type="title"/>
          </p:nvPr>
        </p:nvSpPr>
        <p:spPr>
          <a:xfrm>
            <a:off x="1500673" y="383832"/>
            <a:ext cx="9796591"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Activity 3: Developing a communication schedule for a hybrid team</a:t>
            </a:r>
            <a:endParaRPr sz="3600">
              <a:solidFill>
                <a:schemeClr val="accent5"/>
              </a:solidFill>
            </a:endParaRPr>
          </a:p>
        </p:txBody>
      </p:sp>
      <p:sp>
        <p:nvSpPr>
          <p:cNvPr id="254" name="Google Shape;254;p14"/>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STEP 1</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communication methods comparison chart.</a:t>
            </a:r>
            <a:endParaRPr dirty="0"/>
          </a:p>
          <a:p>
            <a:pPr marL="0" lvl="0" indent="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2</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Divide trainees into groups.</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3</a:t>
            </a:r>
            <a:endParaRPr b="1"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a template for hybrid team communication schedules.</a:t>
            </a:r>
            <a:endParaRPr dirty="0"/>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4</a:t>
            </a:r>
            <a:endParaRPr dirty="0"/>
          </a:p>
          <a:p>
            <a:pPr marL="228600" indent="-228600">
              <a:buClr>
                <a:srgbClr val="9869BD"/>
              </a:buClr>
            </a:pPr>
            <a:r>
              <a:rPr lang="en-GB" i="1" u="none" strike="noStrike" cap="none" dirty="0">
                <a:solidFill>
                  <a:srgbClr val="868E93"/>
                </a:solidFill>
                <a:latin typeface="Arial"/>
                <a:ea typeface="Arial"/>
                <a:cs typeface="Arial"/>
                <a:sym typeface="Arial"/>
              </a:rPr>
              <a:t>Invite the groups to brainstorm and develop a communication schedule for a hybrid team using the template.</a:t>
            </a:r>
            <a:br>
              <a:rPr lang="en-GB" i="1" u="none" strike="noStrike" cap="none" dirty="0">
                <a:solidFill>
                  <a:srgbClr val="868E93"/>
                </a:solidFill>
                <a:latin typeface="Arial"/>
                <a:ea typeface="Arial"/>
                <a:cs typeface="Arial"/>
                <a:sym typeface="Arial"/>
              </a:rPr>
            </a:br>
            <a:br>
              <a:rPr lang="en-GB" i="1" u="none" strike="noStrike" cap="none" dirty="0">
                <a:solidFill>
                  <a:srgbClr val="868E93"/>
                </a:solidFill>
                <a:latin typeface="Arial"/>
                <a:ea typeface="Arial"/>
                <a:cs typeface="Arial"/>
                <a:sym typeface="Arial"/>
              </a:rPr>
            </a:br>
            <a:r>
              <a:rPr lang="en-US" i="1" dirty="0">
                <a:solidFill>
                  <a:srgbClr val="868E93"/>
                </a:solidFill>
                <a:latin typeface="Arial"/>
                <a:cs typeface="Arial"/>
              </a:rPr>
              <a:t>Link:</a:t>
            </a:r>
            <a:r>
              <a:rPr lang="en-US" i="1" dirty="0">
                <a:solidFill>
                  <a:srgbClr val="12501B"/>
                </a:solidFill>
                <a:latin typeface="+mn-lt"/>
              </a:rPr>
              <a:t> </a:t>
            </a:r>
            <a:r>
              <a:rPr lang="en-US" i="1" dirty="0">
                <a:solidFill>
                  <a:srgbClr val="12501B"/>
                </a:solidFill>
                <a:latin typeface="+mn-lt"/>
                <a:hlinkClick r:id="rId3"/>
              </a:rPr>
              <a:t>https://elearning.stayconnectedproject.eu/wp-content/uploads/2025/08/A3.-Hybrid-Team-Communication-Schedule-Template.docx.pdf</a:t>
            </a:r>
            <a:r>
              <a:rPr lang="en-US" i="1" dirty="0">
                <a:solidFill>
                  <a:srgbClr val="12501B"/>
                </a:solidFill>
                <a:latin typeface="+mn-lt"/>
              </a:rPr>
              <a:t> </a:t>
            </a:r>
          </a:p>
          <a:p>
            <a:pPr marL="228600" lvl="0" indent="-228600" algn="l" rtl="0">
              <a:lnSpc>
                <a:spcPct val="90000"/>
              </a:lnSpc>
              <a:spcBef>
                <a:spcPts val="1000"/>
              </a:spcBef>
              <a:spcAft>
                <a:spcPts val="0"/>
              </a:spcAft>
              <a:buClr>
                <a:srgbClr val="9869BD"/>
              </a:buClr>
              <a:buSzPts val="1800"/>
              <a:buChar char="•"/>
            </a:pPr>
            <a:endParaRPr i="0" u="none" strike="noStrike" cap="none" dirty="0">
              <a:solidFill>
                <a:srgbClr val="12501B"/>
              </a:solidFill>
              <a:latin typeface="Open Sans Light"/>
              <a:ea typeface="Open Sans Light"/>
              <a:cs typeface="Open Sans Light"/>
              <a:sym typeface="Open Sans Light"/>
            </a:endParaRPr>
          </a:p>
        </p:txBody>
      </p:sp>
      <p:pic>
        <p:nvPicPr>
          <p:cNvPr id="255" name="Google Shape;255;p14" descr="Ampulheta 90% com preenchimento sólido"/>
          <p:cNvPicPr preferRelativeResize="0">
            <a:picLocks noGrp="1"/>
          </p:cNvPicPr>
          <p:nvPr>
            <p:ph type="body" idx="2"/>
          </p:nvPr>
        </p:nvPicPr>
        <p:blipFill rotWithShape="1">
          <a:blip r:embed="rId4">
            <a:alphaModFix/>
          </a:blip>
          <a:srcRect/>
          <a:stretch/>
        </p:blipFill>
        <p:spPr>
          <a:xfrm>
            <a:off x="10285270" y="4393021"/>
            <a:ext cx="1808700" cy="1808700"/>
          </a:xfrm>
          <a:prstGeom prst="rect">
            <a:avLst/>
          </a:prstGeom>
          <a:noFill/>
          <a:ln>
            <a:noFill/>
          </a:ln>
        </p:spPr>
      </p:pic>
      <p:sp>
        <p:nvSpPr>
          <p:cNvPr id="256" name="Google Shape;256;p14"/>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Steps</a:t>
            </a:r>
            <a:endParaRPr/>
          </a:p>
        </p:txBody>
      </p:sp>
      <p:sp>
        <p:nvSpPr>
          <p:cNvPr id="257" name="Google Shape;257;p14"/>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00h:15m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Module aim and outline</a:t>
            </a:r>
            <a:endParaRPr sz="3600" b="0" i="0" u="none" strike="noStrike" cap="none">
              <a:solidFill>
                <a:schemeClr val="accent5"/>
              </a:solidFill>
              <a:latin typeface="Arial"/>
              <a:ea typeface="Arial"/>
              <a:cs typeface="Arial"/>
              <a:sym typeface="Arial"/>
            </a:endParaRPr>
          </a:p>
        </p:txBody>
      </p:sp>
      <p:sp>
        <p:nvSpPr>
          <p:cNvPr id="117" name="Google Shape;117;p2"/>
          <p:cNvSpPr txBox="1"/>
          <p:nvPr/>
        </p:nvSpPr>
        <p:spPr>
          <a:xfrm>
            <a:off x="539289" y="1240163"/>
            <a:ext cx="9351964" cy="3061662"/>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rgbClr val="636A6F"/>
              </a:buClr>
              <a:buSzPts val="1800"/>
              <a:buFont typeface="Arial"/>
              <a:buChar char="•"/>
            </a:pPr>
            <a:r>
              <a:rPr lang="en-GB" sz="1600" b="0" i="0" u="none" strike="noStrike" cap="none">
                <a:solidFill>
                  <a:srgbClr val="000000"/>
                </a:solidFill>
                <a:latin typeface="Arial"/>
                <a:ea typeface="Arial"/>
                <a:cs typeface="Arial"/>
                <a:sym typeface="Arial"/>
              </a:rPr>
              <a:t>The aim of Module 2 is to introduce the challenges and opportunities related to hybrid work with a focus on the knowledge, skills, and attitudes required to facilitate communication and cooperation in a hybrid workplace. Communication and digital collaboration skills are essential for the digital world of work and managers of hybrid teams must be equipped and trained with the right skillset ensuring that their teams can cooperate effectively.</a:t>
            </a:r>
            <a:endParaRPr sz="1600" b="0" i="0" u="none" strike="noStrike" cap="none">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2800" b="0" i="0" u="none" strike="noStrike" cap="none">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sz="2400" b="0" i="0" u="none" strike="noStrike" cap="none">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18" name="Google Shape;118;p2"/>
          <p:cNvSpPr txBox="1"/>
          <p:nvPr/>
        </p:nvSpPr>
        <p:spPr>
          <a:xfrm>
            <a:off x="1156150" y="3546986"/>
            <a:ext cx="7919024" cy="29315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636A6F"/>
                </a:solidFill>
                <a:latin typeface="Arial"/>
                <a:ea typeface="Arial"/>
                <a:cs typeface="Arial"/>
                <a:sym typeface="Arial"/>
              </a:rPr>
              <a:t>This module is divided into the following topics: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1 Introduction to Hybrid Work Dynamics</a:t>
            </a:r>
            <a:endParaRPr sz="145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2 Managing expectations of the managers in hybrid work setting</a:t>
            </a:r>
            <a:endParaRPr sz="1450" b="1" i="0" u="none" strike="noStrike" cap="none">
              <a:solidFill>
                <a:schemeClr val="accent5"/>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3 Fostering Regular and Open Communication</a:t>
            </a:r>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4 Building recognition, trust, and feedback practices</a:t>
            </a:r>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5 Maintaining a Strong Company Culture</a:t>
            </a:r>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a:solidFill>
                  <a:schemeClr val="accent5"/>
                </a:solidFill>
                <a:latin typeface="Arial"/>
                <a:ea typeface="Arial"/>
                <a:cs typeface="Arial"/>
                <a:sym typeface="Arial"/>
              </a:rPr>
              <a:t>Topic 6 Promoting Hybrid Collaboration</a:t>
            </a:r>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3: Developing a communication schedule for a hybrid team</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264" name="Google Shape;264;p15"/>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n-GB" b="1">
                <a:solidFill>
                  <a:srgbClr val="12501B"/>
                </a:solidFill>
              </a:rPr>
              <a:t>•	</a:t>
            </a:r>
            <a:r>
              <a:rPr lang="en-GB">
                <a:solidFill>
                  <a:srgbClr val="12501B"/>
                </a:solidFill>
                <a:latin typeface="Arial"/>
                <a:ea typeface="Arial"/>
                <a:cs typeface="Arial"/>
                <a:sym typeface="Arial"/>
              </a:rPr>
              <a:t>Communication tool comparison chart.</a:t>
            </a:r>
            <a:endParaRPr/>
          </a:p>
          <a:p>
            <a:pPr marL="228600" lvl="0" indent="-114300" algn="l" rtl="0">
              <a:lnSpc>
                <a:spcPct val="90000"/>
              </a:lnSpc>
              <a:spcBef>
                <a:spcPts val="1000"/>
              </a:spcBef>
              <a:spcAft>
                <a:spcPts val="0"/>
              </a:spcAft>
              <a:buClr>
                <a:srgbClr val="9869BD"/>
              </a:buClr>
              <a:buSzPts val="1800"/>
              <a:buNone/>
            </a:pPr>
            <a:r>
              <a:rPr lang="en-GB">
                <a:solidFill>
                  <a:srgbClr val="12501B"/>
                </a:solidFill>
                <a:latin typeface="Arial"/>
                <a:ea typeface="Arial"/>
                <a:cs typeface="Arial"/>
                <a:sym typeface="Arial"/>
              </a:rPr>
              <a:t>•	Template for hybrid team communication schedules.</a:t>
            </a:r>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265" name="Google Shape;265;p15"/>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3"/>
              </a:rPr>
              <a:t>https://www.youtube.com/watch?v=HO2va28majU</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4</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Building recognition, trust, and feedback practices</a:t>
            </a:r>
            <a:endParaRPr sz="3600" b="1" i="0" u="none" strike="noStrike" cap="none">
              <a:solidFill>
                <a:srgbClr val="000000"/>
              </a:solidFill>
              <a:latin typeface="Arial"/>
              <a:ea typeface="Arial"/>
              <a:cs typeface="Arial"/>
              <a:sym typeface="Arial"/>
            </a:endParaRPr>
          </a:p>
        </p:txBody>
      </p:sp>
      <p:pic>
        <p:nvPicPr>
          <p:cNvPr id="272" name="Google Shape;272;p16"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p:nvPr/>
        </p:nvSpPr>
        <p:spPr>
          <a:xfrm>
            <a:off x="1356851" y="394550"/>
            <a:ext cx="10412361" cy="5701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4: Building recognition, trust, and feedback practices</a:t>
            </a: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2800" b="0" i="0" u="none" strike="noStrike" cap="none">
                <a:solidFill>
                  <a:schemeClr val="accent5"/>
                </a:solidFill>
                <a:latin typeface="Arial"/>
                <a:ea typeface="Arial"/>
                <a:cs typeface="Arial"/>
                <a:sym typeface="Arial"/>
              </a:rPr>
            </a:br>
            <a:r>
              <a:rPr lang="en-GB" sz="2800" b="0" i="0" u="none" strike="noStrike" cap="none">
                <a:solidFill>
                  <a:schemeClr val="accent5"/>
                </a:solidFill>
                <a:latin typeface="Arial"/>
                <a:ea typeface="Arial"/>
                <a:cs typeface="Arial"/>
                <a:sym typeface="Arial"/>
              </a:rPr>
              <a:t>Presentation of theoretical concept </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Trust in the workplace is the feeling employees have that their leaders are “on their side”, treat them fairly and with respect, and accept occasional setbacks as a natural part of employee growth and development.</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In today’s business environment, without trust, it’s impossible to:</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Engage and retain teams and top talent</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Maintain a strong hybrid or remote workforce culture</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Create a meaningful employee experience</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Maintain or build your brand</a:t>
            </a:r>
            <a:endParaRPr/>
          </a:p>
          <a:p>
            <a:pPr marL="0" marR="0" lvl="0" indent="0" algn="l"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 Grow your business and get the results you want</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Feedback and recognition are essential for relationship-building because they show that you care about the other person's performance, growth, and feelings. </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When you give and receive feedback and recognition regularly and sincerely in your hybrid team, you can build stronger bonds, resolve conflicts, and improve outcomes.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p:nvPr/>
        </p:nvSpPr>
        <p:spPr>
          <a:xfrm>
            <a:off x="1356852" y="394550"/>
            <a:ext cx="10264878"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4: Building recognition, trust, and feedback practices</a:t>
            </a: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2800" b="0" i="0" u="none" strike="noStrike" cap="none">
                <a:solidFill>
                  <a:schemeClr val="accent5"/>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Giving feedback is not just about noting mistakes or applauding accomplishments. It's about providing constructive and specific information that can help the other person comprehend what they did well, what can be improved, and how their objectives can be attained. Additionally, it should be clear and concise; using simple language and focusing on facts. It should also be balanced; including both positive and negative aspects while emphasizing strengths and opportunities.</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Receiving feedback is not only about embracing praise or criticism, but also learning from it and using it to better your performance, skills, and relationships. </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Building recognition is about more than just saying thank you or providing rewards; it’s about showing appreciation and acknowledgment for the other person's contributions, achievements, and qualities.</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Providing feedback and recognition helps hybrid teams feel seen and valued for their contributions, which can build trust. This is why the more specific the feedback and recognition, the more it builds the relationship and helps people feel part of something bigger than themselves.</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291" name="Google Shape;291;p2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4: Giving feedback in a hybrid setting</a:t>
            </a:r>
            <a:endParaRPr sz="3600">
              <a:solidFill>
                <a:schemeClr val="accent5"/>
              </a:solidFill>
            </a:endParaRPr>
          </a:p>
        </p:txBody>
      </p:sp>
      <p:pic>
        <p:nvPicPr>
          <p:cNvPr id="292" name="Google Shape;292;p2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93" name="Google Shape;293;p20"/>
          <p:cNvSpPr txBox="1"/>
          <p:nvPr/>
        </p:nvSpPr>
        <p:spPr>
          <a:xfrm>
            <a:off x="6543675" y="2724085"/>
            <a:ext cx="5400600" cy="2990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 </a:t>
            </a:r>
            <a:r>
              <a:rPr lang="en-GB" sz="1800" b="0" i="1" u="none" strike="noStrike" cap="none">
                <a:solidFill>
                  <a:srgbClr val="636A6F"/>
                </a:solidFill>
                <a:latin typeface="Arial"/>
                <a:ea typeface="Arial"/>
                <a:cs typeface="Arial"/>
                <a:sym typeface="Arial"/>
              </a:rPr>
              <a:t>Apply techniques for providing constructive feedback</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800"/>
              <a:buFont typeface="Arial"/>
              <a:buNone/>
            </a:pPr>
            <a:r>
              <a:rPr lang="en-GB" sz="1800" b="1" i="1" u="none" strike="noStrike" cap="none">
                <a:solidFill>
                  <a:srgbClr val="636A6F"/>
                </a:solidFill>
                <a:latin typeface="Arial"/>
                <a:ea typeface="Arial"/>
                <a:cs typeface="Arial"/>
                <a:sym typeface="Arial"/>
              </a:rPr>
              <a:t>- </a:t>
            </a:r>
            <a:r>
              <a:rPr lang="en-GB" sz="1800" b="0" i="1" u="none" strike="noStrike" cap="none">
                <a:solidFill>
                  <a:srgbClr val="636A6F"/>
                </a:solidFill>
                <a:latin typeface="Arial"/>
                <a:ea typeface="Arial"/>
                <a:cs typeface="Arial"/>
                <a:sym typeface="Arial"/>
              </a:rPr>
              <a:t>Foster an inclusive attitude that values diverse perspectives and promotes a supportive hybrid work environment</a:t>
            </a: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0"/>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outline the role of trust in hybrid teams and present techniques for providing constructive feedback.</a:t>
            </a:r>
            <a:endParaRPr/>
          </a:p>
          <a:p>
            <a:pPr marL="2057400" lvl="4" indent="-88900" algn="l" rtl="0">
              <a:lnSpc>
                <a:spcPct val="90000"/>
              </a:lnSpc>
              <a:spcBef>
                <a:spcPts val="500"/>
              </a:spcBef>
              <a:spcAft>
                <a:spcPts val="0"/>
              </a:spcAft>
              <a:buClr>
                <a:srgbClr val="868E93"/>
              </a:buClr>
              <a:buSzPts val="2200"/>
              <a:buNone/>
            </a:pPr>
            <a:endParaRPr/>
          </a:p>
        </p:txBody>
      </p:sp>
      <p:pic>
        <p:nvPicPr>
          <p:cNvPr id="295" name="Google Shape;295;p20"/>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296" name="Google Shape;296;p20"/>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1500674" y="383832"/>
            <a:ext cx="6868800" cy="7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4: Giving feedback in a hybrid setting</a:t>
            </a:r>
            <a:endParaRPr sz="3600">
              <a:solidFill>
                <a:schemeClr val="accent5"/>
              </a:solidFill>
            </a:endParaRPr>
          </a:p>
        </p:txBody>
      </p:sp>
      <p:sp>
        <p:nvSpPr>
          <p:cNvPr id="303" name="Google Shape;303;p39"/>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STEP 1</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the case study: A hybrid team struggling with trust and feedback issues.</a:t>
            </a:r>
            <a:endParaRPr dirty="0"/>
          </a:p>
          <a:p>
            <a:pPr marL="0" lvl="0" indent="0" algn="l" rtl="0">
              <a:lnSpc>
                <a:spcPct val="90000"/>
              </a:lnSpc>
              <a:spcBef>
                <a:spcPts val="1000"/>
              </a:spcBef>
              <a:spcAft>
                <a:spcPts val="0"/>
              </a:spcAft>
              <a:buClr>
                <a:srgbClr val="9869BD"/>
              </a:buClr>
              <a:buSzPts val="1800"/>
              <a:buNone/>
            </a:pPr>
            <a:r>
              <a:rPr lang="en-US" i="1" dirty="0">
                <a:solidFill>
                  <a:srgbClr val="868E93"/>
                </a:solidFill>
                <a:latin typeface="Arial"/>
                <a:cs typeface="Arial"/>
                <a:sym typeface="Arial"/>
              </a:rPr>
              <a:t>Link:</a:t>
            </a:r>
            <a:r>
              <a:rPr lang="en-US" sz="1700" i="1" dirty="0">
                <a:solidFill>
                  <a:srgbClr val="12501B"/>
                </a:solidFill>
                <a:latin typeface="Arial"/>
                <a:ea typeface="Arial"/>
                <a:cs typeface="Arial"/>
                <a:sym typeface="Arial"/>
              </a:rPr>
              <a:t> </a:t>
            </a:r>
            <a:r>
              <a:rPr lang="en-US" sz="1700" i="1" dirty="0">
                <a:solidFill>
                  <a:srgbClr val="12501B"/>
                </a:solidFill>
                <a:latin typeface="Arial"/>
                <a:ea typeface="Arial"/>
                <a:cs typeface="Arial"/>
                <a:sym typeface="Arial"/>
                <a:hlinkClick r:id="rId3"/>
              </a:rPr>
              <a:t>https://elearning.stayconnectedproject.eu/wp-content/uploads/2025/08/A4.1.-Case-study-Trust.docx.pdf</a:t>
            </a:r>
            <a:r>
              <a:rPr lang="en-US" sz="1700" i="1" dirty="0">
                <a:solidFill>
                  <a:srgbClr val="12501B"/>
                </a:solidFill>
                <a:latin typeface="Arial"/>
                <a:ea typeface="Arial"/>
                <a:cs typeface="Arial"/>
                <a:sym typeface="Arial"/>
              </a:rPr>
              <a:t> </a:t>
            </a:r>
            <a:br>
              <a:rPr lang="en-US" sz="1700" i="1" dirty="0">
                <a:solidFill>
                  <a:srgbClr val="12501B"/>
                </a:solidFill>
                <a:latin typeface="Arial"/>
                <a:ea typeface="Arial"/>
                <a:cs typeface="Arial"/>
                <a:sym typeface="Arial"/>
              </a:rPr>
            </a:br>
            <a:endParaRPr sz="1700" i="1"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2</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Invite trainees to analyse and discuss the case study.</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3</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Provide sample Guidelines for giving feedback.</a:t>
            </a:r>
            <a:endParaRPr dirty="0"/>
          </a:p>
          <a:p>
            <a:pPr marL="228600" lvl="0" indent="-114300">
              <a:buClr>
                <a:srgbClr val="9869BD"/>
              </a:buClr>
              <a:buNone/>
            </a:pPr>
            <a:r>
              <a:rPr lang="en-US" i="1" dirty="0">
                <a:solidFill>
                  <a:srgbClr val="868E93"/>
                </a:solidFill>
                <a:latin typeface="Arial"/>
                <a:ea typeface="Arial"/>
                <a:cs typeface="Arial"/>
                <a:sym typeface="Arial"/>
              </a:rPr>
              <a:t>Link: </a:t>
            </a:r>
            <a:r>
              <a:rPr lang="en-US" i="1" dirty="0">
                <a:solidFill>
                  <a:srgbClr val="868E93"/>
                </a:solidFill>
                <a:latin typeface="Arial"/>
                <a:ea typeface="Arial"/>
                <a:cs typeface="Arial"/>
                <a:sym typeface="Arial"/>
                <a:hlinkClick r:id="rId4"/>
              </a:rPr>
              <a:t>https://elearning.stayconnectedproject.eu/wp-content/uploads/2025/08/A4.2.-Feedback-guidelines.pdf</a:t>
            </a:r>
            <a:r>
              <a:rPr lang="en-US" i="1" dirty="0">
                <a:solidFill>
                  <a:srgbClr val="868E93"/>
                </a:solidFill>
                <a:latin typeface="Arial"/>
                <a:ea typeface="Arial"/>
                <a:cs typeface="Arial"/>
                <a:sym typeface="Arial"/>
              </a:rPr>
              <a:t> </a:t>
            </a:r>
            <a:br>
              <a:rPr lang="en-US" i="1" dirty="0">
                <a:solidFill>
                  <a:srgbClr val="868E93"/>
                </a:solidFill>
                <a:latin typeface="Arial"/>
                <a:ea typeface="Arial"/>
                <a:cs typeface="Arial"/>
                <a:sym typeface="Arial"/>
              </a:rPr>
            </a:b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4</a:t>
            </a:r>
            <a:endParaRPr dirty="0"/>
          </a:p>
          <a:p>
            <a:pPr marL="228600" lvl="0" indent="-228600" algn="l" rtl="0">
              <a:lnSpc>
                <a:spcPct val="90000"/>
              </a:lnSpc>
              <a:spcBef>
                <a:spcPts val="1000"/>
              </a:spcBef>
              <a:spcAft>
                <a:spcPts val="0"/>
              </a:spcAft>
              <a:buClr>
                <a:srgbClr val="9869BD"/>
              </a:buClr>
              <a:buSzPts val="1800"/>
              <a:buChar char="•"/>
            </a:pPr>
            <a:r>
              <a:rPr lang="en-GB" i="1" u="none" strike="noStrike" cap="none" dirty="0">
                <a:solidFill>
                  <a:srgbClr val="868E93"/>
                </a:solidFill>
                <a:latin typeface="Arial"/>
                <a:ea typeface="Arial"/>
                <a:cs typeface="Arial"/>
                <a:sym typeface="Arial"/>
              </a:rPr>
              <a:t>Practice with the trainees giving feedback.</a:t>
            </a: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304" name="Google Shape;304;p39" descr="Ampulheta 90% com preenchimento sólido"/>
          <p:cNvPicPr preferRelativeResize="0">
            <a:picLocks noGrp="1"/>
          </p:cNvPicPr>
          <p:nvPr>
            <p:ph type="body" idx="2"/>
          </p:nvPr>
        </p:nvPicPr>
        <p:blipFill rotWithShape="1">
          <a:blip r:embed="rId5">
            <a:alphaModFix/>
          </a:blip>
          <a:srcRect/>
          <a:stretch/>
        </p:blipFill>
        <p:spPr>
          <a:xfrm>
            <a:off x="10285270" y="4393021"/>
            <a:ext cx="1808700" cy="1808700"/>
          </a:xfrm>
          <a:prstGeom prst="rect">
            <a:avLst/>
          </a:prstGeom>
          <a:noFill/>
          <a:ln>
            <a:noFill/>
          </a:ln>
        </p:spPr>
      </p:pic>
      <p:sp>
        <p:nvSpPr>
          <p:cNvPr id="305" name="Google Shape;305;p39"/>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Steps</a:t>
            </a:r>
            <a:endParaRPr/>
          </a:p>
        </p:txBody>
      </p:sp>
      <p:sp>
        <p:nvSpPr>
          <p:cNvPr id="306" name="Google Shape;306;p39"/>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00h:20m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4: Giving feedback in a hybrid setting</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313" name="Google Shape;313;p40"/>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a:p>
          <a:p>
            <a:pPr marL="742950" lvl="1" indent="-285750" algn="l" rtl="0">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Feedback guidelines sample</a:t>
            </a:r>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Case study document</a:t>
            </a:r>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n-GB" b="1" u="sng">
                <a:solidFill>
                  <a:srgbClr val="12501B"/>
                </a:solidFill>
                <a:hlinkClick r:id="rId3">
                  <a:extLst>
                    <a:ext uri="{A12FA001-AC4F-418D-AE19-62706E023703}">
                      <ahyp:hlinkClr xmlns:ahyp="http://schemas.microsoft.com/office/drawing/2018/hyperlinkcolor" val="tx"/>
                    </a:ext>
                  </a:extLst>
                </a:hlinkClick>
              </a:rPr>
              <a:t>https://clickup.com/blog/feedback-sandwich-method/</a:t>
            </a:r>
            <a:r>
              <a:rPr lang="en-GB" b="1">
                <a:solidFill>
                  <a:srgbClr val="12501B"/>
                </a:solidFill>
              </a:rPr>
              <a:t> </a:t>
            </a:r>
            <a:endParaRPr b="1">
              <a:solidFill>
                <a:srgbClr val="12501B"/>
              </a:solidFill>
            </a:endParaRPr>
          </a:p>
        </p:txBody>
      </p:sp>
      <p:sp>
        <p:nvSpPr>
          <p:cNvPr id="314" name="Google Shape;314;p40"/>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5">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5</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Maintaining a Strong Company Culture</a:t>
            </a:r>
            <a:endParaRPr sz="3600" b="1" i="0" u="none" strike="noStrike" cap="none">
              <a:solidFill>
                <a:srgbClr val="000000"/>
              </a:solidFill>
              <a:latin typeface="Arial"/>
              <a:ea typeface="Arial"/>
              <a:cs typeface="Arial"/>
              <a:sym typeface="Arial"/>
            </a:endParaRPr>
          </a:p>
        </p:txBody>
      </p:sp>
      <p:pic>
        <p:nvPicPr>
          <p:cNvPr id="321" name="Google Shape;321;p41"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p:nvPr/>
        </p:nvSpPr>
        <p:spPr>
          <a:xfrm>
            <a:off x="1356851" y="394550"/>
            <a:ext cx="10412361" cy="55637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5: Maintaining a Strong Company Culture</a:t>
            </a:r>
            <a:br>
              <a:rPr lang="en-GB" sz="32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Presentation of theoretical concept </a:t>
            </a:r>
            <a:endParaRPr sz="32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2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Company culture is defined as “the values, beliefs, and attitudes that serve as guiding principles for everyone in an organisation”. It means how and what people do in the workplace. It’s the sum of their formal and informal systems and behaviors and values, all of which create an experience for employees and customers.</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At its core, company culture is how things get done around the workplace. “How” includes both the formal systems, and the informal behaviors.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Of all the “ingredients” that make up the organisational culture, the most important variables are how:</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Employees communicate with each other</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Decisions are made</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People are hired, promoted, and let go</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 Employees are recognized</a:t>
            </a:r>
            <a:endParaRPr/>
          </a:p>
          <a:p>
            <a:pPr marL="0" marR="0" lvl="0" indent="0" algn="l"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 Employees celebrate their work and each other</a:t>
            </a:r>
            <a:endParaRPr/>
          </a:p>
          <a:p>
            <a:pPr marL="285750" marR="0" lvl="0" indent="-5715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A </a:t>
            </a:r>
            <a:r>
              <a:rPr lang="en-GB" sz="1600" b="1" i="0" u="none" strike="noStrike" cap="none">
                <a:solidFill>
                  <a:schemeClr val="dk1"/>
                </a:solidFill>
                <a:latin typeface="Arial"/>
                <a:ea typeface="Arial"/>
                <a:cs typeface="Arial"/>
                <a:sym typeface="Arial"/>
              </a:rPr>
              <a:t>poor work culture </a:t>
            </a:r>
            <a:r>
              <a:rPr lang="en-GB" sz="1600" b="0" i="0" u="none" strike="noStrike" cap="none">
                <a:solidFill>
                  <a:schemeClr val="dk1"/>
                </a:solidFill>
                <a:latin typeface="Arial"/>
                <a:ea typeface="Arial"/>
                <a:cs typeface="Arial"/>
                <a:sym typeface="Arial"/>
              </a:rPr>
              <a:t>creates a toxic environment where team members become disengaged, productivity suffers, and employee retention is negatively impacted. It can stem from a variety of issues including change of leadership, layoffs, unreasonable workloads, or lack of clarity.</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p:nvPr/>
        </p:nvSpPr>
        <p:spPr>
          <a:xfrm>
            <a:off x="1209369" y="394549"/>
            <a:ext cx="10559844" cy="56817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5: Maintaining a Strong Company Culture</a:t>
            </a:r>
            <a:br>
              <a:rPr lang="en-GB" sz="3200" b="0" i="0" u="none" strike="noStrike" cap="none">
                <a:solidFill>
                  <a:schemeClr val="accent5"/>
                </a:solidFill>
                <a:latin typeface="Arial"/>
                <a:ea typeface="Arial"/>
                <a:cs typeface="Arial"/>
                <a:sym typeface="Arial"/>
              </a:rPr>
            </a:br>
            <a:endParaRPr sz="32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“A great culture, in-office or hybrid, could be a great solution. You spend so much time at work, you might as well love it” </a:t>
            </a:r>
            <a:r>
              <a:rPr lang="en-GB" sz="1600" b="0" i="0" u="none" strike="noStrike" cap="none">
                <a:solidFill>
                  <a:schemeClr val="dk1"/>
                </a:solidFill>
                <a:latin typeface="Arial"/>
                <a:ea typeface="Arial"/>
                <a:cs typeface="Arial"/>
                <a:sym typeface="Arial"/>
              </a:rPr>
              <a:t>-</a:t>
            </a:r>
            <a:r>
              <a:rPr lang="en-GB" sz="1600" b="1" i="0" u="none" strike="noStrike" cap="none">
                <a:solidFill>
                  <a:schemeClr val="dk1"/>
                </a:solidFill>
                <a:latin typeface="Arial"/>
                <a:ea typeface="Arial"/>
                <a:cs typeface="Arial"/>
                <a:sym typeface="Arial"/>
              </a:rPr>
              <a:t> </a:t>
            </a:r>
            <a:r>
              <a:rPr lang="en-GB" sz="1600" b="0" i="0" u="none" strike="noStrike" cap="none">
                <a:solidFill>
                  <a:schemeClr val="dk1"/>
                </a:solidFill>
                <a:latin typeface="Arial"/>
                <a:ea typeface="Arial"/>
                <a:cs typeface="Arial"/>
                <a:sym typeface="Arial"/>
              </a:rPr>
              <a:t>Michael McCarthy, instructor in Harvard Division of Continuing Education Professional &amp; Executive Development</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Good culture is achievable, but it takes a committed team of leaders focused on building culture to make it happen. Investing in organisational culture and leadership where team members can thrive, engage with work, and feel supported is exactly what contributes to business success. </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Here are six main factors to keep in mind when building company culture and creating a hybrid work environment: </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1. Build shared values</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2. Invest in diversity, inclusion, and belonging programs</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3. Ground your culture in mutual trust</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4. Distribute responsibility where appropriate</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5. Increase clarity to reduce misunderstanding</a:t>
            </a:r>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6. Build great hiring and onboarding processes</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Building and maintaining a strong company culture in a hybrid work environment is an ongoing, dynamic journey that requires empathy, adaptability, and a heart. It's about more than just policies and tools; it's about creating a sense of community, belonging, and shared purpose, regardless of where your team members come from.</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929672" y="2858825"/>
            <a:ext cx="5816985"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1</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Introduction to Hybrid Work Dynamics</a:t>
            </a:r>
            <a:endParaRPr sz="3600" b="0" i="0" u="none" strike="noStrike" cap="none">
              <a:solidFill>
                <a:srgbClr val="000000"/>
              </a:solidFill>
              <a:latin typeface="Arial"/>
              <a:ea typeface="Arial"/>
              <a:cs typeface="Arial"/>
              <a:sym typeface="Arial"/>
            </a:endParaRPr>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40" name="Google Shape;340;p44"/>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Activity 5: Strategies for fostering inclusivity and shared values in hybrid models</a:t>
            </a:r>
            <a:endParaRPr sz="3600">
              <a:solidFill>
                <a:schemeClr val="accent5"/>
              </a:solidFill>
            </a:endParaRPr>
          </a:p>
        </p:txBody>
      </p:sp>
      <p:pic>
        <p:nvPicPr>
          <p:cNvPr id="341" name="Google Shape;341;p44"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42" name="Google Shape;342;p44"/>
          <p:cNvSpPr txBox="1"/>
          <p:nvPr/>
        </p:nvSpPr>
        <p:spPr>
          <a:xfrm>
            <a:off x="6543675" y="2724085"/>
            <a:ext cx="5400600" cy="2990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0" i="1" u="none" strike="noStrike" cap="none">
                <a:solidFill>
                  <a:srgbClr val="636A6F"/>
                </a:solidFill>
                <a:latin typeface="Arial"/>
                <a:ea typeface="Arial"/>
                <a:cs typeface="Arial"/>
                <a:sym typeface="Arial"/>
              </a:rPr>
              <a:t>- Identify key components of a strong company culture</a:t>
            </a:r>
            <a:endParaRPr/>
          </a:p>
          <a:p>
            <a:pPr marL="0" marR="0" lvl="0" indent="0" algn="l" rtl="0">
              <a:lnSpc>
                <a:spcPct val="107000"/>
              </a:lnSpc>
              <a:spcBef>
                <a:spcPts val="0"/>
              </a:spcBef>
              <a:spcAft>
                <a:spcPts val="0"/>
              </a:spcAft>
              <a:buClr>
                <a:srgbClr val="000000"/>
              </a:buClr>
              <a:buSzPts val="1800"/>
              <a:buFont typeface="Arial"/>
              <a:buNone/>
            </a:pP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0" i="1" u="none" strike="noStrike" cap="none">
                <a:solidFill>
                  <a:srgbClr val="636A6F"/>
                </a:solidFill>
                <a:latin typeface="Arial"/>
                <a:ea typeface="Arial"/>
                <a:cs typeface="Arial"/>
                <a:sym typeface="Arial"/>
              </a:rPr>
              <a:t>- Plan and organise a hybrid team events to strengthen the company culture</a:t>
            </a: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4"/>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guide trainees in understanding the importance of the company culture in a diverse, hybrid workplace</a:t>
            </a:r>
            <a:endParaRPr/>
          </a:p>
        </p:txBody>
      </p:sp>
      <p:pic>
        <p:nvPicPr>
          <p:cNvPr id="344" name="Google Shape;344;p44"/>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345" name="Google Shape;345;p44"/>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500674" y="383832"/>
            <a:ext cx="10328172"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Activity 5: Strategies for fostering inclusivity and shared values in hybrid models</a:t>
            </a:r>
            <a:endParaRPr sz="3600">
              <a:solidFill>
                <a:schemeClr val="accent5"/>
              </a:solidFill>
            </a:endParaRPr>
          </a:p>
        </p:txBody>
      </p:sp>
      <p:sp>
        <p:nvSpPr>
          <p:cNvPr id="352" name="Google Shape;352;p45"/>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STEP 1</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Divide participants into small groups for brainstorming</a:t>
            </a:r>
            <a:endParaRPr i="1"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2</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Present to the trainees a hybrid event planning template</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3</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Each group shall design a hybrid team event to strengthen culture</a:t>
            </a:r>
            <a:endParaRPr dirty="0"/>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4</a:t>
            </a:r>
            <a:endParaRPr dirty="0"/>
          </a:p>
          <a:p>
            <a:pPr marL="228600" lvl="0" indent="-228600" algn="l" rtl="0">
              <a:lnSpc>
                <a:spcPct val="90000"/>
              </a:lnSpc>
              <a:spcBef>
                <a:spcPts val="1000"/>
              </a:spcBef>
              <a:spcAft>
                <a:spcPts val="0"/>
              </a:spcAft>
              <a:buClr>
                <a:srgbClr val="9869BD"/>
              </a:buClr>
              <a:buSzPts val="1800"/>
              <a:buChar char="•"/>
            </a:pPr>
            <a:r>
              <a:rPr lang="en-GB" i="1" u="none" strike="noStrike" cap="none" dirty="0">
                <a:solidFill>
                  <a:srgbClr val="868E93"/>
                </a:solidFill>
                <a:latin typeface="Arial"/>
                <a:ea typeface="Arial"/>
                <a:cs typeface="Arial"/>
                <a:sym typeface="Arial"/>
              </a:rPr>
              <a:t>Discussion about the key components of a strong company culture</a:t>
            </a:r>
            <a:br>
              <a:rPr lang="en-GB" i="1" u="none" strike="noStrike" cap="none" dirty="0">
                <a:solidFill>
                  <a:srgbClr val="868E93"/>
                </a:solidFill>
                <a:latin typeface="Arial"/>
                <a:ea typeface="Arial"/>
                <a:cs typeface="Arial"/>
                <a:sym typeface="Arial"/>
              </a:rPr>
            </a:br>
            <a:endParaRPr dirty="0"/>
          </a:p>
          <a:p>
            <a:pPr marL="228600" lvl="0" indent="-114300">
              <a:buClr>
                <a:srgbClr val="9869BD"/>
              </a:buClr>
              <a:buNone/>
            </a:pPr>
            <a:r>
              <a:rPr lang="en-US" i="1" dirty="0">
                <a:solidFill>
                  <a:srgbClr val="868E93"/>
                </a:solidFill>
                <a:latin typeface="Arial"/>
                <a:cs typeface="Arial"/>
              </a:rPr>
              <a:t>Link: </a:t>
            </a:r>
            <a:r>
              <a:rPr lang="en-US" i="1" dirty="0">
                <a:solidFill>
                  <a:srgbClr val="12501B"/>
                </a:solidFill>
                <a:latin typeface="+mn-lt"/>
                <a:hlinkClick r:id="rId3"/>
              </a:rPr>
              <a:t>https://elearning.stayconnectedproject.eu/wp-content/uploads/2025/08/A5.-Hybrid-event-planning-template.docx.pdf</a:t>
            </a:r>
            <a:r>
              <a:rPr lang="en-US" i="1" dirty="0">
                <a:solidFill>
                  <a:srgbClr val="12501B"/>
                </a:solidFill>
                <a:latin typeface="+mn-lt"/>
              </a:rPr>
              <a:t> </a:t>
            </a:r>
            <a:endParaRPr i="1" u="none" strike="noStrike" cap="none" dirty="0">
              <a:solidFill>
                <a:srgbClr val="12501B"/>
              </a:solidFill>
              <a:latin typeface="+mn-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353" name="Google Shape;353;p45" descr="Ampulheta 90% com preenchimento sólido"/>
          <p:cNvPicPr preferRelativeResize="0">
            <a:picLocks noGrp="1"/>
          </p:cNvPicPr>
          <p:nvPr>
            <p:ph type="body" idx="2"/>
          </p:nvPr>
        </p:nvPicPr>
        <p:blipFill rotWithShape="1">
          <a:blip r:embed="rId4">
            <a:alphaModFix/>
          </a:blip>
          <a:srcRect/>
          <a:stretch/>
        </p:blipFill>
        <p:spPr>
          <a:xfrm>
            <a:off x="10285270" y="4393021"/>
            <a:ext cx="1808700" cy="1808700"/>
          </a:xfrm>
          <a:prstGeom prst="rect">
            <a:avLst/>
          </a:prstGeom>
          <a:noFill/>
          <a:ln>
            <a:noFill/>
          </a:ln>
        </p:spPr>
      </p:pic>
      <p:sp>
        <p:nvSpPr>
          <p:cNvPr id="354" name="Google Shape;354;p45"/>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Steps</a:t>
            </a:r>
            <a:endParaRPr/>
          </a:p>
        </p:txBody>
      </p:sp>
      <p:sp>
        <p:nvSpPr>
          <p:cNvPr id="355" name="Google Shape;355;p45"/>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00h:15m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5: Title of activity goes here</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362" name="Google Shape;362;p46"/>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a:p>
          <a:p>
            <a:pPr marL="228600" lvl="0" indent="-114300" algn="l" rtl="0">
              <a:lnSpc>
                <a:spcPct val="90000"/>
              </a:lnSpc>
              <a:spcBef>
                <a:spcPts val="0"/>
              </a:spcBef>
              <a:spcAft>
                <a:spcPts val="0"/>
              </a:spcAft>
              <a:buClr>
                <a:srgbClr val="9869BD"/>
              </a:buClr>
              <a:buSzPts val="1800"/>
              <a:buNone/>
            </a:pPr>
            <a:endParaRPr/>
          </a:p>
          <a:p>
            <a:pPr marL="742950" lvl="1" indent="-285750" algn="l" rtl="0">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Hybrid event planning template</a:t>
            </a:r>
            <a:endParaRPr/>
          </a:p>
          <a:p>
            <a:pPr marL="742950" lvl="1" indent="-146050" algn="l" rtl="0">
              <a:lnSpc>
                <a:spcPct val="107000"/>
              </a:lnSpc>
              <a:spcBef>
                <a:spcPts val="1300"/>
              </a:spcBef>
              <a:spcAft>
                <a:spcPts val="0"/>
              </a:spcAft>
              <a:buSzPts val="2200"/>
              <a:buFont typeface="Noto Sans Symbols"/>
              <a:buNone/>
            </a:pPr>
            <a:endParaRPr sz="1800">
              <a:solidFill>
                <a:schemeClr val="dk1"/>
              </a:solidFill>
              <a:latin typeface="Calibri"/>
              <a:ea typeface="Calibri"/>
              <a:cs typeface="Calibri"/>
              <a:sym typeface="Calibri"/>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363" name="Google Shape;363;p46"/>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0" lvl="0" indent="0" algn="l" rtl="0">
              <a:lnSpc>
                <a:spcPct val="90000"/>
              </a:lnSpc>
              <a:spcBef>
                <a:spcPts val="1000"/>
              </a:spcBef>
              <a:spcAft>
                <a:spcPts val="0"/>
              </a:spcAft>
              <a:buClr>
                <a:srgbClr val="868E93"/>
              </a:buClr>
              <a:buSzPts val="1800"/>
              <a:buNone/>
            </a:pPr>
            <a:endParaRPr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https://www.workforcehub.com/blog/how-to-maintain-company-culture-and-why-it-matters/</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b="1" u="sng">
                <a:solidFill>
                  <a:schemeClr val="hlink"/>
                </a:solidFill>
                <a:hlinkClick r:id="rId4"/>
              </a:rPr>
              <a:t>https://n9.cl/k7y5o</a:t>
            </a:r>
            <a:r>
              <a:rPr lang="en-GB" b="1"/>
              <a:t>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6</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Promoting Hybrid Collaboration</a:t>
            </a:r>
            <a:endParaRPr sz="3600" b="1" i="0" u="none" strike="noStrike" cap="none">
              <a:solidFill>
                <a:srgbClr val="000000"/>
              </a:solidFill>
              <a:latin typeface="Arial"/>
              <a:ea typeface="Arial"/>
              <a:cs typeface="Arial"/>
              <a:sym typeface="Arial"/>
            </a:endParaRPr>
          </a:p>
        </p:txBody>
      </p:sp>
      <p:pic>
        <p:nvPicPr>
          <p:cNvPr id="370" name="Google Shape;370;p47"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p:nvPr/>
        </p:nvSpPr>
        <p:spPr>
          <a:xfrm>
            <a:off x="1209368" y="394550"/>
            <a:ext cx="10746657"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6: Promoting Hybrid Collaboration</a:t>
            </a:r>
            <a:br>
              <a:rPr lang="en-GB" sz="32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Presentation of theoretical concept </a:t>
            </a:r>
            <a:endParaRPr/>
          </a:p>
          <a:p>
            <a:pPr marL="0" marR="0" lvl="0" indent="0" algn="just" rtl="0">
              <a:lnSpc>
                <a:spcPct val="90000"/>
              </a:lnSpc>
              <a:spcBef>
                <a:spcPts val="0"/>
              </a:spcBef>
              <a:spcAft>
                <a:spcPts val="0"/>
              </a:spcAft>
              <a:buClr>
                <a:schemeClr val="accent5"/>
              </a:buClr>
              <a:buSzPts val="3600"/>
              <a:buFont typeface="Arial"/>
              <a:buNone/>
            </a:pPr>
            <a:br>
              <a:rPr lang="en-GB" sz="3200" b="0" i="0" u="none" strike="noStrike" cap="none">
                <a:solidFill>
                  <a:schemeClr val="accent5"/>
                </a:solidFill>
                <a:latin typeface="Arial"/>
                <a:ea typeface="Arial"/>
                <a:cs typeface="Arial"/>
                <a:sym typeface="Arial"/>
              </a:rPr>
            </a:br>
            <a:r>
              <a:rPr lang="en-GB" sz="1600" b="0" i="0" u="none" strike="noStrike" cap="none">
                <a:solidFill>
                  <a:schemeClr val="dk1"/>
                </a:solidFill>
                <a:latin typeface="Arial"/>
                <a:ea typeface="Arial"/>
                <a:cs typeface="Arial"/>
                <a:sym typeface="Arial"/>
              </a:rPr>
              <a:t>Collaboration is the backbone of any successful organization. For remote and hybrid teams, effective collaboration not only drives project success but also enhances innovation and decision-making.</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Identifying and addressing common collaboration challenges is essential for the success of hybrid teams.</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Technology is key </a:t>
            </a:r>
            <a:r>
              <a:rPr lang="en-GB" sz="1600" b="0" i="0" u="none" strike="noStrike" cap="none">
                <a:solidFill>
                  <a:schemeClr val="dk1"/>
                </a:solidFill>
                <a:latin typeface="Arial"/>
                <a:ea typeface="Arial"/>
                <a:cs typeface="Arial"/>
                <a:sym typeface="Arial"/>
              </a:rPr>
              <a:t>when it comes to hybrid collaboration. - When you’re not working face to face, your team needs the very best hybrid collaboration tools to keep things running smoothly. For example, design teams will benefit from tools that help them to design together in real time and share feedback with one another. Copywriting teams will benefit from tools that help them edit documents together and review one another’s work.</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Make communication as seamless as possible </a:t>
            </a:r>
            <a:r>
              <a:rPr lang="en-GB" sz="1600" b="0" i="0" u="none" strike="noStrike" cap="none">
                <a:solidFill>
                  <a:schemeClr val="dk1"/>
                </a:solidFill>
                <a:latin typeface="Arial"/>
                <a:ea typeface="Arial"/>
                <a:cs typeface="Arial"/>
                <a:sym typeface="Arial"/>
              </a:rPr>
              <a:t>- Making communication as seamless as possible is essential for keeping distributed teams aligned, productive, and engaged. That means providing the right tools, establishing clear guidelines for communication, and encouraging both synchronous and asynchronous communication.</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Make meetings inclusive for all participants </a:t>
            </a:r>
            <a:r>
              <a:rPr lang="en-GB" sz="1600" b="0" i="0" u="none" strike="noStrike" cap="none">
                <a:solidFill>
                  <a:schemeClr val="dk1"/>
                </a:solidFill>
                <a:latin typeface="Arial"/>
                <a:ea typeface="Arial"/>
                <a:cs typeface="Arial"/>
                <a:sym typeface="Arial"/>
              </a:rPr>
              <a:t>- Pick a platform that’s accessible to everyone and has features like screen sharing, real-time chatting, and recording for later review. If your hybrid team spans multiple time zones, rotate meeting times to accommodate different schedules. Make a conscious effort to include remote teammates, making sure their voices are heard as much as those in the room. Real-time polls or surveys help to make sure that all participants have the opportunity to share their opinions during hybrid and virtual meetings.</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txBox="1"/>
          <p:nvPr/>
        </p:nvSpPr>
        <p:spPr>
          <a:xfrm>
            <a:off x="1356851" y="394550"/>
            <a:ext cx="10412361"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6: Promoting Hybrid Collaboration</a:t>
            </a:r>
            <a:br>
              <a:rPr lang="en-GB" sz="32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Presentation of theoretical concept </a:t>
            </a:r>
            <a:endParaRPr/>
          </a:p>
          <a:p>
            <a:pPr marL="0" marR="0" lvl="0" indent="0" algn="l" rtl="0">
              <a:lnSpc>
                <a:spcPct val="90000"/>
              </a:lnSpc>
              <a:spcBef>
                <a:spcPts val="0"/>
              </a:spcBef>
              <a:spcAft>
                <a:spcPts val="0"/>
              </a:spcAft>
              <a:buClr>
                <a:schemeClr val="accent5"/>
              </a:buClr>
              <a:buSzPts val="3600"/>
              <a:buFont typeface="Arial"/>
              <a:buNone/>
            </a:pPr>
            <a:endParaRPr sz="32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Develop flexible work policies for better work-life balance </a:t>
            </a:r>
            <a:r>
              <a:rPr lang="en-GB" sz="1600" b="0" i="0" u="none" strike="noStrike" cap="none">
                <a:solidFill>
                  <a:schemeClr val="dk1"/>
                </a:solidFill>
                <a:latin typeface="Arial"/>
                <a:ea typeface="Arial"/>
                <a:cs typeface="Arial"/>
                <a:sym typeface="Arial"/>
              </a:rPr>
              <a:t>- Implementing flexible work policies can help hybrid teams to take control of their work-life balance, giving them the flexibility to choose when and how they work. In fact, employees worldwide consider a flexible work schedule to be the most important factor for a successful hybrid work environment.</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Encourage team building and social interactions </a:t>
            </a:r>
            <a:r>
              <a:rPr lang="en-GB" sz="1600" b="0" i="0" u="none" strike="noStrike" cap="none">
                <a:solidFill>
                  <a:schemeClr val="dk1"/>
                </a:solidFill>
                <a:latin typeface="Arial"/>
                <a:ea typeface="Arial"/>
                <a:cs typeface="Arial"/>
                <a:sym typeface="Arial"/>
              </a:rPr>
              <a:t>- Building a strong team dynamic is that bit harder in a hybrid workplace, when team members come into the office on different days and don’t always cross paths in-person. When your team feels connected, their ability to collaborate effectively significantly increases. Try arranging some opportunities for team building and social interaction and see what impact it has on your hybrid team.</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Promote knowledge sharing among hybrid workers </a:t>
            </a:r>
            <a:r>
              <a:rPr lang="en-GB" sz="1600" b="0" i="0" u="none" strike="noStrike" cap="none">
                <a:solidFill>
                  <a:schemeClr val="dk1"/>
                </a:solidFill>
                <a:latin typeface="Arial"/>
                <a:ea typeface="Arial"/>
                <a:cs typeface="Arial"/>
                <a:sym typeface="Arial"/>
              </a:rPr>
              <a:t>- promote practices that encourage knowledge sharing and make it a core part of your hybrid work culture (create knowledge libraries, host regular knowledge sharing sessions, design virtual volunteering projects, use collaborative tools).</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a:solidFill>
                  <a:schemeClr val="dk1"/>
                </a:solidFill>
                <a:latin typeface="Arial"/>
                <a:ea typeface="Arial"/>
                <a:cs typeface="Arial"/>
                <a:sym typeface="Arial"/>
              </a:rPr>
              <a:t>Remote collaboration cannot be learnt overnight, and it is an art that has to be mastered over time. The most important thing the top management can do is show their teams that they’re deeply committed to making a hybrid workforce successful and meaningful for everyone.</a:t>
            </a:r>
            <a:endParaRPr/>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89" name="Google Shape;389;p5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6: Collaborative problem solving</a:t>
            </a:r>
            <a:endParaRPr sz="3600">
              <a:solidFill>
                <a:schemeClr val="accent5"/>
              </a:solidFill>
            </a:endParaRPr>
          </a:p>
        </p:txBody>
      </p:sp>
      <p:pic>
        <p:nvPicPr>
          <p:cNvPr id="390" name="Google Shape;390;p5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91" name="Google Shape;391;p50"/>
          <p:cNvSpPr txBox="1"/>
          <p:nvPr/>
        </p:nvSpPr>
        <p:spPr>
          <a:xfrm>
            <a:off x="6543675" y="2724085"/>
            <a:ext cx="5400600" cy="308913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Develop and implement strategies to address challenges in collaborative tasks.</a:t>
            </a:r>
            <a:endParaRPr/>
          </a:p>
          <a:p>
            <a:pPr marL="0" marR="0" lvl="0" indent="0" algn="l" rtl="0">
              <a:lnSpc>
                <a:spcPct val="107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Plan, execute, and present a virtual project collaboratively.</a:t>
            </a:r>
            <a:endParaRPr/>
          </a:p>
          <a:p>
            <a:pPr marL="0" marR="0" lvl="0" indent="0" algn="l" rtl="0">
              <a:lnSpc>
                <a:spcPct val="107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Reflect on their collaborative experiences and apply lessons learned to future projects.</a:t>
            </a:r>
            <a:endParaRPr sz="1600" b="0" i="1" u="none" strike="noStrike" cap="none">
              <a:solidFill>
                <a:srgbClr val="000000"/>
              </a:solidFill>
              <a:latin typeface="Arial"/>
              <a:ea typeface="Arial"/>
              <a:cs typeface="Arial"/>
              <a:sym typeface="Arial"/>
            </a:endParaRPr>
          </a:p>
        </p:txBody>
      </p:sp>
      <p:sp>
        <p:nvSpPr>
          <p:cNvPr id="392" name="Google Shape;392;p50"/>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enhance learners' ability to collaborate effectively in hybrid teams by utilizing appropriate tools and practices, and to develop strategies to address common challenges in collaborative tasks.</a:t>
            </a:r>
            <a:endParaRPr/>
          </a:p>
          <a:p>
            <a:pPr marL="2057400" lvl="4" indent="-88900" algn="l" rtl="0">
              <a:lnSpc>
                <a:spcPct val="90000"/>
              </a:lnSpc>
              <a:spcBef>
                <a:spcPts val="500"/>
              </a:spcBef>
              <a:spcAft>
                <a:spcPts val="0"/>
              </a:spcAft>
              <a:buClr>
                <a:srgbClr val="868E93"/>
              </a:buClr>
              <a:buSzPts val="2200"/>
              <a:buNone/>
            </a:pPr>
            <a:endParaRPr/>
          </a:p>
        </p:txBody>
      </p:sp>
      <p:pic>
        <p:nvPicPr>
          <p:cNvPr id="393" name="Google Shape;393;p50"/>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394" name="Google Shape;394;p50"/>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1500674" y="383832"/>
            <a:ext cx="8341416" cy="7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6: Collaborative problem solving  </a:t>
            </a:r>
            <a:endParaRPr sz="3600">
              <a:solidFill>
                <a:schemeClr val="accent5"/>
              </a:solidFill>
            </a:endParaRPr>
          </a:p>
        </p:txBody>
      </p:sp>
      <p:sp>
        <p:nvSpPr>
          <p:cNvPr id="401" name="Google Shape;401;p51"/>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STEP 1</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Divide the trainees into small groups of 3-4 people (some of them being online). </a:t>
            </a:r>
            <a:endParaRPr dirty="0"/>
          </a:p>
          <a:p>
            <a:pPr marL="0" lvl="0" indent="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2</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Give each group one of the problem scenarios and ask each trainee to make an individual list of possible solutions.</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3</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Instruct the groups to discuss the problem online and come up with a collaborative solution.</a:t>
            </a:r>
            <a:endParaRPr dirty="0"/>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STEP 4</a:t>
            </a:r>
            <a:endParaRPr dirty="0"/>
          </a:p>
          <a:p>
            <a:pPr marL="228600" lvl="0" indent="-228600" algn="l" rtl="0">
              <a:lnSpc>
                <a:spcPct val="90000"/>
              </a:lnSpc>
              <a:spcBef>
                <a:spcPts val="1000"/>
              </a:spcBef>
              <a:spcAft>
                <a:spcPts val="0"/>
              </a:spcAft>
              <a:buClr>
                <a:srgbClr val="9869BD"/>
              </a:buClr>
              <a:buSzPts val="1800"/>
              <a:buChar char="•"/>
            </a:pPr>
            <a:r>
              <a:rPr lang="en-GB" i="1" dirty="0">
                <a:solidFill>
                  <a:srgbClr val="868E93"/>
                </a:solidFill>
                <a:latin typeface="Arial"/>
                <a:ea typeface="Arial"/>
                <a:cs typeface="Arial"/>
                <a:sym typeface="Arial"/>
              </a:rPr>
              <a:t>A</a:t>
            </a:r>
            <a:r>
              <a:rPr lang="en-GB" i="1" u="none" strike="noStrike" cap="none" dirty="0">
                <a:solidFill>
                  <a:srgbClr val="868E93"/>
                </a:solidFill>
                <a:latin typeface="Arial"/>
                <a:ea typeface="Arial"/>
                <a:cs typeface="Arial"/>
                <a:sym typeface="Arial"/>
              </a:rPr>
              <a:t>sk each group to briefly share their problem and the solution they came up with.</a:t>
            </a:r>
            <a:r>
              <a:rPr lang="en-GB" i="0" u="none" strike="noStrike" cap="none" dirty="0">
                <a:solidFill>
                  <a:srgbClr val="868E93"/>
                </a:solidFill>
                <a:latin typeface="Arial"/>
                <a:ea typeface="Arial"/>
                <a:cs typeface="Arial"/>
                <a:sym typeface="Arial"/>
              </a:rPr>
              <a:t> </a:t>
            </a:r>
            <a:br>
              <a:rPr lang="en-GB" i="0" u="none" strike="noStrike" cap="none" dirty="0">
                <a:solidFill>
                  <a:srgbClr val="868E93"/>
                </a:solidFill>
                <a:latin typeface="Arial"/>
                <a:ea typeface="Arial"/>
                <a:cs typeface="Arial"/>
                <a:sym typeface="Arial"/>
              </a:rPr>
            </a:br>
            <a:endParaRPr dirty="0"/>
          </a:p>
          <a:p>
            <a:pPr marL="228600" lvl="0" indent="-114300">
              <a:buClr>
                <a:srgbClr val="9869BD"/>
              </a:buClr>
              <a:buNone/>
            </a:pPr>
            <a:r>
              <a:rPr lang="en-US" i="1" dirty="0">
                <a:solidFill>
                  <a:srgbClr val="868E93"/>
                </a:solidFill>
                <a:latin typeface="Arial"/>
                <a:cs typeface="Arial"/>
              </a:rPr>
              <a:t>Link:</a:t>
            </a:r>
            <a:r>
              <a:rPr lang="en-US" i="1" dirty="0">
                <a:solidFill>
                  <a:srgbClr val="12501B"/>
                </a:solidFill>
                <a:latin typeface="+mn-lt"/>
              </a:rPr>
              <a:t> </a:t>
            </a:r>
            <a:r>
              <a:rPr lang="en-US" i="1" dirty="0">
                <a:solidFill>
                  <a:srgbClr val="12501B"/>
                </a:solidFill>
                <a:latin typeface="+mn-lt"/>
                <a:hlinkClick r:id="rId3"/>
              </a:rPr>
              <a:t>https://elearning.stayconnectedproject.eu/wp-content/uploads/2025/08/A6.-Collaborative-problem-solving-f.docx.pdf</a:t>
            </a:r>
            <a:r>
              <a:rPr lang="en-US" i="1" dirty="0">
                <a:solidFill>
                  <a:srgbClr val="12501B"/>
                </a:solidFill>
                <a:latin typeface="+mn-lt"/>
              </a:rPr>
              <a:t> </a:t>
            </a:r>
            <a:endParaRPr i="1" u="none" strike="noStrike" cap="none" dirty="0">
              <a:solidFill>
                <a:srgbClr val="12501B"/>
              </a:solidFill>
              <a:latin typeface="+mn-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402" name="Google Shape;402;p51" descr="Ampulheta 90% com preenchimento sólido"/>
          <p:cNvPicPr preferRelativeResize="0">
            <a:picLocks noGrp="1"/>
          </p:cNvPicPr>
          <p:nvPr>
            <p:ph type="body" idx="2"/>
          </p:nvPr>
        </p:nvPicPr>
        <p:blipFill rotWithShape="1">
          <a:blip r:embed="rId4">
            <a:alphaModFix/>
          </a:blip>
          <a:srcRect/>
          <a:stretch/>
        </p:blipFill>
        <p:spPr>
          <a:xfrm>
            <a:off x="10285270" y="4393021"/>
            <a:ext cx="1808700" cy="1808700"/>
          </a:xfrm>
          <a:prstGeom prst="rect">
            <a:avLst/>
          </a:prstGeom>
          <a:noFill/>
          <a:ln>
            <a:noFill/>
          </a:ln>
        </p:spPr>
      </p:pic>
      <p:sp>
        <p:nvSpPr>
          <p:cNvPr id="403" name="Google Shape;403;p51"/>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Steps</a:t>
            </a:r>
            <a:endParaRPr/>
          </a:p>
        </p:txBody>
      </p:sp>
      <p:sp>
        <p:nvSpPr>
          <p:cNvPr id="404" name="Google Shape;404;p51"/>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2"/>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6: Collaborative problem solving </a:t>
            </a:r>
            <a:endParaRPr sz="3600">
              <a:solidFill>
                <a:schemeClr val="accent5"/>
              </a:solidFill>
            </a:endParaRPr>
          </a:p>
        </p:txBody>
      </p:sp>
      <p:sp>
        <p:nvSpPr>
          <p:cNvPr id="411" name="Google Shape;411;p52"/>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a:p>
          <a:p>
            <a:pPr marL="228600" lvl="0" indent="-114300" algn="l" rtl="0">
              <a:lnSpc>
                <a:spcPct val="90000"/>
              </a:lnSpc>
              <a:spcBef>
                <a:spcPts val="0"/>
              </a:spcBef>
              <a:spcAft>
                <a:spcPts val="0"/>
              </a:spcAft>
              <a:buClr>
                <a:srgbClr val="9869BD"/>
              </a:buClr>
              <a:buSzPts val="1800"/>
              <a:buNone/>
            </a:pPr>
            <a:endParaRPr b="1">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Index cards with workplace-related problems</a:t>
            </a:r>
            <a:endParaRPr/>
          </a:p>
          <a:p>
            <a:pPr marL="228600" lvl="0" indent="-228600" algn="l" rtl="0">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Videoconferencing platform</a:t>
            </a: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412" name="Google Shape;412;p52"/>
          <p:cNvSpPr txBox="1">
            <a:spLocks noGrp="1"/>
          </p:cNvSpPr>
          <p:nvPr>
            <p:ph type="body" idx="3"/>
          </p:nvPr>
        </p:nvSpPr>
        <p:spPr>
          <a:xfrm>
            <a:off x="321905" y="993532"/>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endParaRPr/>
          </a:p>
        </p:txBody>
      </p:sp>
      <p:sp>
        <p:nvSpPr>
          <p:cNvPr id="413" name="Google Shape;413;p52"/>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420" name="Google Shape;420;p19"/>
          <p:cNvSpPr txBox="1"/>
          <p:nvPr/>
        </p:nvSpPr>
        <p:spPr>
          <a:xfrm>
            <a:off x="3212840" y="1805388"/>
            <a:ext cx="7662765"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chemeClr val="accent5"/>
                </a:solidFill>
                <a:latin typeface="Arial"/>
                <a:ea typeface="Arial"/>
                <a:cs typeface="Arial"/>
                <a:sym typeface="Arial"/>
              </a:rPr>
              <a:t>Reflection</a:t>
            </a:r>
            <a:endParaRPr dirty="0"/>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chemeClr val="accent5"/>
                </a:solidFill>
                <a:latin typeface="Arial"/>
                <a:ea typeface="Arial"/>
                <a:cs typeface="Arial"/>
                <a:sym typeface="Arial"/>
              </a:rPr>
              <a:t>Assessment Quiz</a:t>
            </a:r>
          </a:p>
          <a:p>
            <a:pPr marL="0" marR="0" lvl="0" indent="0" algn="ctr" rtl="0">
              <a:lnSpc>
                <a:spcPct val="100000"/>
              </a:lnSpc>
              <a:spcBef>
                <a:spcPts val="0"/>
              </a:spcBef>
              <a:spcAft>
                <a:spcPts val="0"/>
              </a:spcAft>
              <a:buClr>
                <a:srgbClr val="000000"/>
              </a:buClr>
              <a:buSzPts val="3600"/>
              <a:buFont typeface="Arial"/>
              <a:buNone/>
            </a:pPr>
            <a:endParaRPr lang="en-GB" sz="36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1800" b="0" i="0" u="none" strike="noStrike" cap="none" dirty="0">
                <a:solidFill>
                  <a:schemeClr val="accent5"/>
                </a:solidFill>
                <a:latin typeface="Arial"/>
                <a:ea typeface="Arial"/>
                <a:cs typeface="Arial"/>
                <a:sym typeface="Arial"/>
                <a:hlinkClick r:id="rId3"/>
              </a:rPr>
              <a:t>https://elearning.stayconnectedproject.eu/wp-content/uploads/2025/08/MODULE_2_ASSESSMENT.docx.pdf</a:t>
            </a:r>
            <a:r>
              <a:rPr lang="en-GB" sz="1800" b="0" i="0" u="none" strike="noStrike" cap="none" dirty="0">
                <a:solidFill>
                  <a:schemeClr val="accent5"/>
                </a:solidFill>
                <a:latin typeface="Arial"/>
                <a:ea typeface="Arial"/>
                <a:cs typeface="Arial"/>
                <a:sym typeface="Arial"/>
              </a:rPr>
              <a:t> </a:t>
            </a:r>
            <a:br>
              <a:rPr lang="en-GB" sz="3600" b="0" i="0" u="none" strike="noStrike" cap="none" dirty="0">
                <a:solidFill>
                  <a:schemeClr val="accent5"/>
                </a:solidFill>
                <a:latin typeface="Arial"/>
                <a:ea typeface="Arial"/>
                <a:cs typeface="Arial"/>
                <a:sym typeface="Arial"/>
              </a:rPr>
            </a:br>
            <a:endParaRPr sz="3600" b="0" i="0" u="none" strike="noStrike" cap="none" dirty="0">
              <a:solidFill>
                <a:schemeClr val="accent5"/>
              </a:solidFill>
              <a:latin typeface="Arial"/>
              <a:ea typeface="Arial"/>
              <a:cs typeface="Arial"/>
              <a:sym typeface="Arial"/>
            </a:endParaRPr>
          </a:p>
        </p:txBody>
      </p:sp>
      <p:pic>
        <p:nvPicPr>
          <p:cNvPr id="421" name="Google Shape;421;p19" descr="A logo with a black background&#10;&#10;Description automatically generated"/>
          <p:cNvPicPr preferRelativeResize="0"/>
          <p:nvPr/>
        </p:nvPicPr>
        <p:blipFill rotWithShape="1">
          <a:blip r:embed="rId4">
            <a:alphaModFix/>
          </a:blip>
          <a:srcRect/>
          <a:stretch/>
        </p:blipFill>
        <p:spPr>
          <a:xfrm>
            <a:off x="322172" y="1657016"/>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1474839" y="394550"/>
            <a:ext cx="10402529" cy="56326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1:  Introduction to Hybrid Work Dynamics</a:t>
            </a:r>
            <a:br>
              <a:rPr lang="en-GB" sz="36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Presentation of theoretical concept </a:t>
            </a:r>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Hybrid work is a flexible approach that combines working in an office environment and working from home. It varies in flexibility and supports a variety of different work schedules.</a:t>
            </a:r>
            <a:endParaRPr/>
          </a:p>
          <a:p>
            <a:pPr marL="0" marR="0" lvl="0" indent="0" algn="l"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Hybrid work arrangements, have many advantages over fully office-based work for those roles with the flexibility to work remotely. Employees see the value in hybrid work. </a:t>
            </a:r>
            <a:endParaRPr/>
          </a:p>
          <a:p>
            <a:pPr marL="0" marR="0" lvl="0" indent="0" algn="l" rtl="0">
              <a:lnSpc>
                <a:spcPct val="90000"/>
              </a:lnSpc>
              <a:spcBef>
                <a:spcPts val="0"/>
              </a:spcBef>
              <a:spcAft>
                <a:spcPts val="0"/>
              </a:spcAft>
              <a:buClr>
                <a:srgbClr val="A02B93"/>
              </a:buClr>
              <a:buSzPts val="3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Hybrid work comes with opportunities and challenges, for example:</a:t>
            </a:r>
            <a:br>
              <a:rPr lang="en-GB" sz="2000" b="0" i="0" u="none" strike="noStrike" cap="none">
                <a:solidFill>
                  <a:srgbClr val="000000"/>
                </a:solidFill>
                <a:latin typeface="Sofia"/>
                <a:ea typeface="Sofia"/>
                <a:cs typeface="Sofia"/>
                <a:sym typeface="Sofia"/>
              </a:rPr>
            </a:br>
            <a:endParaRPr sz="2000" b="0" i="0" u="none" strike="noStrike" cap="none">
              <a:solidFill>
                <a:srgbClr val="000000"/>
              </a:solidFill>
              <a:latin typeface="Sofia"/>
              <a:ea typeface="Sofia"/>
              <a:cs typeface="Sofia"/>
              <a:sym typeface="Sofia"/>
            </a:endParaRPr>
          </a:p>
          <a:p>
            <a:pPr marL="0" marR="0" lvl="0" indent="0" algn="l" rtl="0">
              <a:lnSpc>
                <a:spcPct val="90000"/>
              </a:lnSpc>
              <a:spcBef>
                <a:spcPts val="0"/>
              </a:spcBef>
              <a:spcAft>
                <a:spcPts val="0"/>
              </a:spcAft>
              <a:buClr>
                <a:srgbClr val="A02B93"/>
              </a:buClr>
              <a:buSzPts val="3600"/>
              <a:buFont typeface="Arial"/>
              <a:buNone/>
            </a:pPr>
            <a:r>
              <a:rPr lang="en-GB" sz="1600" b="0" i="1" u="none" strike="noStrike" cap="none">
                <a:solidFill>
                  <a:srgbClr val="000000"/>
                </a:solidFill>
                <a:latin typeface="Arial"/>
                <a:ea typeface="Arial"/>
                <a:cs typeface="Arial"/>
                <a:sym typeface="Arial"/>
              </a:rPr>
              <a:t>🌟 Opportunity #1: Employees can work when and how they’re most productive</a:t>
            </a:r>
            <a:endParaRPr/>
          </a:p>
          <a:p>
            <a:pPr marL="0" marR="0" lvl="0" indent="0" algn="l" rtl="0">
              <a:lnSpc>
                <a:spcPct val="90000"/>
              </a:lnSpc>
              <a:spcBef>
                <a:spcPts val="0"/>
              </a:spcBef>
              <a:spcAft>
                <a:spcPts val="0"/>
              </a:spcAft>
              <a:buClr>
                <a:srgbClr val="A02B93"/>
              </a:buClr>
              <a:buSzPts val="3600"/>
              <a:buFont typeface="Arial"/>
              <a:buNone/>
            </a:pPr>
            <a:r>
              <a:rPr lang="en-GB" sz="1600" b="0" i="1" u="none" strike="noStrike" cap="none">
                <a:solidFill>
                  <a:srgbClr val="000000"/>
                </a:solidFill>
                <a:latin typeface="Arial"/>
                <a:ea typeface="Arial"/>
                <a:cs typeface="Arial"/>
                <a:sym typeface="Arial"/>
              </a:rPr>
              <a:t>🌟 Opportunity #2: Better work-life balance</a:t>
            </a:r>
            <a:endParaRPr/>
          </a:p>
          <a:p>
            <a:pPr marL="0" marR="0" lvl="0" indent="0" algn="l" rtl="0">
              <a:lnSpc>
                <a:spcPct val="90000"/>
              </a:lnSpc>
              <a:spcBef>
                <a:spcPts val="0"/>
              </a:spcBef>
              <a:spcAft>
                <a:spcPts val="0"/>
              </a:spcAft>
              <a:buClr>
                <a:srgbClr val="A02B93"/>
              </a:buClr>
              <a:buSzPts val="3600"/>
              <a:buFont typeface="Arial"/>
              <a:buNone/>
            </a:pPr>
            <a:r>
              <a:rPr lang="en-GB" sz="1600" b="0" i="1" u="none" strike="noStrike" cap="none">
                <a:solidFill>
                  <a:srgbClr val="000000"/>
                </a:solidFill>
                <a:latin typeface="Arial"/>
                <a:ea typeface="Arial"/>
                <a:cs typeface="Arial"/>
                <a:sym typeface="Arial"/>
              </a:rPr>
              <a:t>🌟 Opportunity #3: Hire talents across the globe</a:t>
            </a:r>
            <a:br>
              <a:rPr lang="en-GB" sz="1600" b="0" i="1" u="none" strike="noStrike" cap="none">
                <a:solidFill>
                  <a:srgbClr val="000000"/>
                </a:solidFill>
                <a:latin typeface="Arial"/>
                <a:ea typeface="Arial"/>
                <a:cs typeface="Arial"/>
                <a:sym typeface="Arial"/>
              </a:rPr>
            </a:br>
            <a:r>
              <a:rPr lang="en-GB" sz="1600" b="0" i="1" u="none" strike="noStrike" cap="none">
                <a:solidFill>
                  <a:srgbClr val="000000"/>
                </a:solidFill>
                <a:latin typeface="Arial"/>
                <a:ea typeface="Arial"/>
                <a:cs typeface="Arial"/>
                <a:sym typeface="Arial"/>
              </a:rPr>
              <a:t>🌟 Opportunity #4: Rethink workplace strategy and save costs</a:t>
            </a:r>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 Challenge #1: Harder to collaborate with remote employees</a:t>
            </a:r>
            <a:endParaRPr/>
          </a:p>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 Challenge #2: Requires oversight and maintenance to keep it working</a:t>
            </a:r>
            <a:endParaRPr/>
          </a:p>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 Challenge #3: Not suitable for all industries</a:t>
            </a:r>
            <a:endParaRPr/>
          </a:p>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 Challenge #4: Employees feel excluded sometimes</a:t>
            </a:r>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3"/>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428" name="Google Shape;428;p53"/>
          <p:cNvSpPr txBox="1"/>
          <p:nvPr/>
        </p:nvSpPr>
        <p:spPr>
          <a:xfrm>
            <a:off x="3212840" y="1805388"/>
            <a:ext cx="7662765" cy="2616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chemeClr val="accent5"/>
                </a:solidFill>
                <a:latin typeface="Arial"/>
                <a:ea typeface="Arial"/>
                <a:cs typeface="Arial"/>
                <a:sym typeface="Arial"/>
              </a:rPr>
              <a:t>Content developer</a:t>
            </a:r>
            <a:br>
              <a:rPr lang="en-GB" sz="3600" b="0" i="0" u="none" strike="noStrike" cap="none" dirty="0">
                <a:solidFill>
                  <a:schemeClr val="accent5"/>
                </a:solidFill>
                <a:latin typeface="Arial"/>
                <a:ea typeface="Arial"/>
                <a:cs typeface="Arial"/>
                <a:sym typeface="Arial"/>
              </a:rPr>
            </a:br>
            <a:r>
              <a:rPr lang="en-GB" sz="3600" b="0" i="0" u="none" strike="noStrike" cap="none" dirty="0">
                <a:solidFill>
                  <a:schemeClr val="accent5"/>
                </a:solidFill>
                <a:latin typeface="Arial"/>
                <a:ea typeface="Arial"/>
                <a:cs typeface="Arial"/>
                <a:sym typeface="Arial"/>
              </a:rPr>
              <a:t>BRCC, Bulgaria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2800" b="0" i="0" u="none" strike="noStrike" cap="none" dirty="0">
                <a:solidFill>
                  <a:srgbClr val="93D4CC"/>
                </a:solidFill>
                <a:latin typeface="Arial"/>
                <a:ea typeface="Arial"/>
                <a:cs typeface="Arial"/>
                <a:sym typeface="Arial"/>
              </a:rPr>
              <a:t>www.brcc.bg</a:t>
            </a:r>
            <a:br>
              <a:rPr lang="en-GB" sz="2800" b="0" i="0" u="none" strike="noStrike" cap="none" dirty="0">
                <a:solidFill>
                  <a:schemeClr val="dk1"/>
                </a:solidFill>
                <a:latin typeface="Arial"/>
                <a:ea typeface="Arial"/>
                <a:cs typeface="Arial"/>
                <a:sym typeface="Arial"/>
              </a:rPr>
            </a:br>
            <a:r>
              <a:rPr lang="en-GB" sz="2800" b="0" i="0" u="none" strike="noStrike" cap="none" dirty="0">
                <a:solidFill>
                  <a:srgbClr val="93D4CC"/>
                </a:solidFill>
                <a:latin typeface="Arial"/>
                <a:ea typeface="Arial"/>
                <a:cs typeface="Arial"/>
                <a:sym typeface="Arial"/>
              </a:rPr>
              <a:t>dpencheva@brcc.bg</a:t>
            </a:r>
            <a:endParaRPr sz="2800" b="0" i="0" u="none" strike="noStrike" cap="none" dirty="0">
              <a:solidFill>
                <a:schemeClr val="accent5"/>
              </a:solidFill>
              <a:latin typeface="Arial"/>
              <a:ea typeface="Arial"/>
              <a:cs typeface="Arial"/>
              <a:sym typeface="Arial"/>
            </a:endParaRPr>
          </a:p>
        </p:txBody>
      </p:sp>
      <p:pic>
        <p:nvPicPr>
          <p:cNvPr id="429" name="Google Shape;429;p53"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5" name="Google Shape;435;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6" name="Google Shape;436;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437" name="Google Shape;437;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438" name="Google Shape;438;p21" descr="A logo with text on it&#10;&#10;Description automatically generated"/>
          <p:cNvPicPr preferRelativeResize="0"/>
          <p:nvPr/>
        </p:nvPicPr>
        <p:blipFill rotWithShape="1">
          <a:blip r:embed="rId5">
            <a:alphaModFix/>
          </a:blip>
          <a:srcRect/>
          <a:stretch/>
        </p:blipFill>
        <p:spPr>
          <a:xfrm>
            <a:off x="2586779" y="4561052"/>
            <a:ext cx="927150" cy="397350"/>
          </a:xfrm>
          <a:prstGeom prst="rect">
            <a:avLst/>
          </a:prstGeom>
          <a:noFill/>
          <a:ln>
            <a:noFill/>
          </a:ln>
        </p:spPr>
      </p:pic>
      <p:pic>
        <p:nvPicPr>
          <p:cNvPr id="439" name="Google Shape;439;p21" descr="A blue and orange logo&#10;&#10;Description automatically generated"/>
          <p:cNvPicPr preferRelativeResize="0"/>
          <p:nvPr/>
        </p:nvPicPr>
        <p:blipFill rotWithShape="1">
          <a:blip r:embed="rId6">
            <a:alphaModFix/>
          </a:blip>
          <a:srcRect/>
          <a:stretch/>
        </p:blipFill>
        <p:spPr>
          <a:xfrm>
            <a:off x="3862359" y="4561052"/>
            <a:ext cx="1039008" cy="489552"/>
          </a:xfrm>
          <a:prstGeom prst="rect">
            <a:avLst/>
          </a:prstGeom>
          <a:noFill/>
          <a:ln>
            <a:noFill/>
          </a:ln>
        </p:spPr>
      </p:pic>
      <p:pic>
        <p:nvPicPr>
          <p:cNvPr id="440" name="Google Shape;440;p21" descr="A blue triangle with black text&#10;&#10;Description automatically generated"/>
          <p:cNvPicPr preferRelativeResize="0"/>
          <p:nvPr/>
        </p:nvPicPr>
        <p:blipFill rotWithShape="1">
          <a:blip r:embed="rId7">
            <a:alphaModFix/>
          </a:blip>
          <a:srcRect/>
          <a:stretch/>
        </p:blipFill>
        <p:spPr>
          <a:xfrm>
            <a:off x="7063058" y="4469936"/>
            <a:ext cx="706268" cy="706268"/>
          </a:xfrm>
          <a:prstGeom prst="rect">
            <a:avLst/>
          </a:prstGeom>
          <a:noFill/>
          <a:ln>
            <a:noFill/>
          </a:ln>
        </p:spPr>
      </p:pic>
      <p:pic>
        <p:nvPicPr>
          <p:cNvPr id="441" name="Google Shape;441;p21" descr="A black background with a black square&#10;&#10;Description automatically generated with medium confidence"/>
          <p:cNvPicPr preferRelativeResize="0"/>
          <p:nvPr/>
        </p:nvPicPr>
        <p:blipFill rotWithShape="1">
          <a:blip r:embed="rId8">
            <a:alphaModFix/>
          </a:blip>
          <a:srcRect/>
          <a:stretch/>
        </p:blipFill>
        <p:spPr>
          <a:xfrm>
            <a:off x="8258124" y="4546885"/>
            <a:ext cx="1534390" cy="494073"/>
          </a:xfrm>
          <a:prstGeom prst="rect">
            <a:avLst/>
          </a:prstGeom>
          <a:noFill/>
          <a:ln>
            <a:noFill/>
          </a:ln>
        </p:spPr>
      </p:pic>
      <p:graphicFrame>
        <p:nvGraphicFramePr>
          <p:cNvPr id="442" name="Google Shape;442;p21"/>
          <p:cNvGraphicFramePr/>
          <p:nvPr/>
        </p:nvGraphicFramePr>
        <p:xfrm>
          <a:off x="5390165" y="5740397"/>
          <a:ext cx="6046100" cy="585480"/>
        </p:xfrm>
        <a:graphic>
          <a:graphicData uri="http://schemas.openxmlformats.org/drawingml/2006/table">
            <a:tbl>
              <a:tblPr>
                <a:noFill/>
                <a:tableStyleId>{174D5A47-CAA9-4F37-A019-4A541F013E32}</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strike="noStrike" cap="none"/>
                    </a:p>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Project Number: 2023-1-BG01-KA220-VET-000153460</a:t>
                      </a:r>
                      <a:endParaRPr sz="8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43" name="Google Shape;443;p21" descr="A blue text on a black background&#10;&#10;Description automatically generated"/>
          <p:cNvPicPr preferRelativeResize="0"/>
          <p:nvPr/>
        </p:nvPicPr>
        <p:blipFill rotWithShape="1">
          <a:blip r:embed="rId9">
            <a:alphaModFix/>
          </a:blip>
          <a:srcRect/>
          <a:stretch/>
        </p:blipFill>
        <p:spPr>
          <a:xfrm>
            <a:off x="884633" y="5779969"/>
            <a:ext cx="2413433" cy="506327"/>
          </a:xfrm>
          <a:prstGeom prst="rect">
            <a:avLst/>
          </a:prstGeom>
          <a:noFill/>
          <a:ln>
            <a:noFill/>
          </a:ln>
        </p:spPr>
      </p:pic>
      <p:pic>
        <p:nvPicPr>
          <p:cNvPr id="444" name="Google Shape;444;p21" descr="A black background with orange and green text&#10;&#10;Description automatically generated"/>
          <p:cNvPicPr preferRelativeResize="0"/>
          <p:nvPr/>
        </p:nvPicPr>
        <p:blipFill rotWithShape="1">
          <a:blip r:embed="rId10">
            <a:alphaModFix/>
          </a:blip>
          <a:srcRect/>
          <a:stretch/>
        </p:blipFill>
        <p:spPr>
          <a:xfrm>
            <a:off x="5390165" y="4615208"/>
            <a:ext cx="1164813" cy="415724"/>
          </a:xfrm>
          <a:prstGeom prst="rect">
            <a:avLst/>
          </a:prstGeom>
          <a:noFill/>
          <a:ln>
            <a:noFill/>
          </a:ln>
        </p:spPr>
      </p:pic>
      <p:pic>
        <p:nvPicPr>
          <p:cNvPr id="445" name="Google Shape;445;p21" descr="A logo with a black background&#10;&#10;Description automatically generated"/>
          <p:cNvPicPr preferRelativeResize="0"/>
          <p:nvPr/>
        </p:nvPicPr>
        <p:blipFill rotWithShape="1">
          <a:blip r:embed="rId11">
            <a:alphaModFix/>
          </a:blip>
          <a:srcRect/>
          <a:stretch/>
        </p:blipFill>
        <p:spPr>
          <a:xfrm>
            <a:off x="1055960" y="4512865"/>
            <a:ext cx="1165433" cy="435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p:nvPr/>
        </p:nvSpPr>
        <p:spPr>
          <a:xfrm>
            <a:off x="1101213" y="335555"/>
            <a:ext cx="10923640" cy="57899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 Topic 1:  Introduction to Hybrid Work Dynamics</a:t>
            </a:r>
            <a:br>
              <a:rPr lang="en-GB" sz="3600" b="0" i="0" u="none" strike="noStrike" cap="none">
                <a:solidFill>
                  <a:schemeClr val="accent5"/>
                </a:solidFill>
                <a:latin typeface="Arial"/>
                <a:ea typeface="Arial"/>
                <a:cs typeface="Arial"/>
                <a:sym typeface="Arial"/>
              </a:rPr>
            </a:br>
            <a:endParaRPr sz="2000" b="0" i="0" u="none" strike="noStrike" cap="none">
              <a:solidFill>
                <a:srgbClr val="000000"/>
              </a:solidFill>
              <a:latin typeface="Sofia"/>
              <a:ea typeface="Sofia"/>
              <a:cs typeface="Sofia"/>
              <a:sym typeface="Sofia"/>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Some </a:t>
            </a:r>
            <a:r>
              <a:rPr lang="en-GB" sz="1600" b="1" i="0" u="sng" strike="noStrike" cap="none">
                <a:solidFill>
                  <a:srgbClr val="7F340D"/>
                </a:solidFill>
                <a:latin typeface="Arial"/>
                <a:ea typeface="Arial"/>
                <a:cs typeface="Arial"/>
                <a:sym typeface="Arial"/>
              </a:rPr>
              <a:t>key learnings </a:t>
            </a:r>
            <a:r>
              <a:rPr lang="en-GB" sz="1600" b="0" i="0" u="none" strike="noStrike" cap="none">
                <a:solidFill>
                  <a:srgbClr val="000000"/>
                </a:solidFill>
                <a:latin typeface="Arial"/>
                <a:ea typeface="Arial"/>
                <a:cs typeface="Arial"/>
                <a:sym typeface="Arial"/>
              </a:rPr>
              <a:t>from successful hybrid work over the last few years: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600" b="0" i="0" u="none" strike="noStrike" cap="none">
                <a:solidFill>
                  <a:srgbClr val="000000"/>
                </a:solidFill>
                <a:latin typeface="Arial"/>
                <a:ea typeface="Arial"/>
                <a:cs typeface="Arial"/>
                <a:sym typeface="Arial"/>
              </a:rPr>
            </a:br>
            <a:r>
              <a:rPr lang="en-GB" sz="1600" b="1" i="0" u="none" strike="noStrike" cap="none">
                <a:solidFill>
                  <a:schemeClr val="dk1"/>
                </a:solidFill>
                <a:latin typeface="Arial"/>
                <a:ea typeface="Arial"/>
                <a:cs typeface="Arial"/>
                <a:sym typeface="Arial"/>
              </a:rPr>
              <a:t>Clear Policies and Expectations: </a:t>
            </a:r>
            <a:r>
              <a:rPr lang="en-GB" sz="1600" b="0" i="0" u="none" strike="noStrike" cap="none">
                <a:solidFill>
                  <a:schemeClr val="dk1"/>
                </a:solidFill>
                <a:latin typeface="Arial"/>
                <a:ea typeface="Arial"/>
                <a:cs typeface="Arial"/>
                <a:sym typeface="Arial"/>
              </a:rPr>
              <a:t>Establishing clear guidelines is crucial. Specify which roles are expected in the office (and when) and ensure that remote workdays are productive and accountable.</a:t>
            </a:r>
            <a:br>
              <a:rPr lang="en-GB"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chemeClr val="dk1"/>
                </a:solidFill>
                <a:latin typeface="Arial"/>
                <a:ea typeface="Arial"/>
                <a:cs typeface="Arial"/>
                <a:sym typeface="Arial"/>
              </a:rPr>
              <a:t>Hybrid work needs the right tools to be successful.</a:t>
            </a:r>
            <a:r>
              <a:rPr lang="en-GB" sz="1600" b="0" i="0" u="none" strike="noStrike" cap="none">
                <a:solidFill>
                  <a:schemeClr val="dk1"/>
                </a:solidFill>
                <a:latin typeface="Arial"/>
                <a:ea typeface="Arial"/>
                <a:cs typeface="Arial"/>
                <a:sym typeface="Arial"/>
              </a:rPr>
              <a:t> Hybrid work isn’t just the way people work in the office and at home. Invest in effective tools and equip your team with the necessary technologies for seamless communication and collaboration, whether they're working from home or the office.</a:t>
            </a:r>
            <a:br>
              <a:rPr lang="en-GB"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Foster Inclusivity and Connectivity: </a:t>
            </a:r>
            <a:r>
              <a:rPr lang="en-GB" sz="1600" b="0" i="0" u="none" strike="noStrike" cap="none">
                <a:solidFill>
                  <a:schemeClr val="dk1"/>
                </a:solidFill>
                <a:latin typeface="Arial"/>
                <a:ea typeface="Arial"/>
                <a:cs typeface="Arial"/>
                <a:sym typeface="Arial"/>
              </a:rPr>
              <a:t>Create opportunities for all team members to feel connected and valued, regardless of their location. Regular virtual check-ins and inclusive team-building activities can bridge any distance.</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Hybrid work serves the renewed purpose of the workplace.</a:t>
            </a:r>
            <a:r>
              <a:rPr lang="en-GB" sz="1600" b="0" i="0" u="none" strike="noStrike" cap="none">
                <a:solidFill>
                  <a:schemeClr val="dk1"/>
                </a:solidFill>
                <a:latin typeface="Arial"/>
                <a:ea typeface="Arial"/>
                <a:cs typeface="Arial"/>
                <a:sym typeface="Arial"/>
              </a:rPr>
              <a:t> Hybrid work works best when the employees have a purpose in the workplace - whether that’s collaboration with coworkers, team meetings, or heads-down work. </a:t>
            </a:r>
            <a:endParaRPr/>
          </a:p>
          <a:p>
            <a:pPr marL="0" marR="0" lvl="0" indent="0" algn="l" rtl="0">
              <a:lnSpc>
                <a:spcPct val="90000"/>
              </a:lnSpc>
              <a:spcBef>
                <a:spcPts val="0"/>
              </a:spcBef>
              <a:spcAft>
                <a:spcPts val="0"/>
              </a:spcAft>
              <a:buClr>
                <a:schemeClr val="accent5"/>
              </a:buClr>
              <a:buSzPts val="3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1" i="0" u="none" strike="noStrike" cap="none">
                <a:solidFill>
                  <a:schemeClr val="dk1"/>
                </a:solidFill>
                <a:latin typeface="Arial"/>
                <a:ea typeface="Arial"/>
                <a:cs typeface="Arial"/>
                <a:sym typeface="Arial"/>
              </a:rPr>
              <a:t>Hybrid work looks different for different companies.</a:t>
            </a:r>
            <a:r>
              <a:rPr lang="en-GB" sz="1600" b="0" i="0" u="none" strike="noStrike" cap="none">
                <a:solidFill>
                  <a:schemeClr val="dk1"/>
                </a:solidFill>
                <a:latin typeface="Arial"/>
                <a:ea typeface="Arial"/>
                <a:cs typeface="Arial"/>
                <a:sym typeface="Arial"/>
              </a:rPr>
              <a:t> When </a:t>
            </a:r>
            <a:r>
              <a:rPr lang="en-GB" sz="1600" b="0" i="0" u="none" strike="noStrike" cap="none">
                <a:solidFill>
                  <a:srgbClr val="3F4450"/>
                </a:solidFill>
                <a:latin typeface="Arial"/>
                <a:ea typeface="Arial"/>
                <a:cs typeface="Arial"/>
                <a:sym typeface="Arial"/>
              </a:rPr>
              <a:t>you implement hybrid work, ensure it’s designed in a way that works for you. </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The future of hybrid work is still fluid. </a:t>
            </a:r>
            <a:r>
              <a:rPr lang="en-GB" sz="1600" b="0" i="0" u="none" strike="noStrike" cap="none">
                <a:solidFill>
                  <a:srgbClr val="000000"/>
                </a:solidFill>
                <a:latin typeface="Arial"/>
                <a:ea typeface="Arial"/>
                <a:cs typeface="Arial"/>
                <a:sym typeface="Arial"/>
              </a:rPr>
              <a:t>We know what it is, but the future of hybrid work will continue to look different as workplace dynamics change.</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44" name="Google Shape;144;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1: Individual hybrid work experiences and group discussion</a:t>
            </a:r>
            <a:endParaRPr sz="3600">
              <a:solidFill>
                <a:schemeClr val="accent5"/>
              </a:solidFill>
            </a:endParaRPr>
          </a:p>
        </p:txBody>
      </p:sp>
      <p:pic>
        <p:nvPicPr>
          <p:cNvPr id="145" name="Google Shape;145;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6" name="Google Shape;146;p8"/>
          <p:cNvSpPr txBox="1"/>
          <p:nvPr/>
        </p:nvSpPr>
        <p:spPr>
          <a:xfrm>
            <a:off x="6543675" y="2724085"/>
            <a:ext cx="5400675" cy="251135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After the completion of this activity, you will be able to:</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Understand the hybrid work dynamics </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Identify the key challenges in hybrid communication</a:t>
            </a:r>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Recognise the importance of the communication </a:t>
            </a:r>
            <a:endParaRPr sz="1800" b="0" i="0" u="none" strike="noStrike" cap="none">
              <a:solidFill>
                <a:srgbClr val="000000"/>
              </a:solidFill>
              <a:latin typeface="Arial"/>
              <a:ea typeface="Arial"/>
              <a:cs typeface="Arial"/>
              <a:sym typeface="Arial"/>
            </a:endParaRPr>
          </a:p>
          <a:p>
            <a:pPr marL="285750" marR="0" lvl="0" indent="-171450" algn="l" rtl="0">
              <a:lnSpc>
                <a:spcPct val="107000"/>
              </a:lnSpc>
              <a:spcBef>
                <a:spcPts val="800"/>
              </a:spcBef>
              <a:spcAft>
                <a:spcPts val="0"/>
              </a:spcAft>
              <a:buClr>
                <a:srgbClr val="53BAAE"/>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introduce the challenges and opportunities of the hybrid communication</a:t>
            </a:r>
            <a:endParaRPr/>
          </a:p>
        </p:txBody>
      </p:sp>
      <p:pic>
        <p:nvPicPr>
          <p:cNvPr id="148" name="Google Shape;148;p8"/>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9" name="Google Shape;149;p8"/>
          <p:cNvSpPr txBox="1"/>
          <p:nvPr/>
        </p:nvSpPr>
        <p:spPr>
          <a:xfrm>
            <a:off x="7676129" y="1815823"/>
            <a:ext cx="3949814" cy="4587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Learning new knowledge</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500673" y="383832"/>
            <a:ext cx="10328079" cy="709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1: Individual hybrid work experiences and group discussion</a:t>
            </a:r>
            <a:endParaRPr sz="3600">
              <a:solidFill>
                <a:schemeClr val="accent5"/>
              </a:solidFill>
            </a:endParaRPr>
          </a:p>
        </p:txBody>
      </p:sp>
      <p:sp>
        <p:nvSpPr>
          <p:cNvPr id="156" name="Google Shape;156;p9"/>
          <p:cNvSpPr txBox="1">
            <a:spLocks noGrp="1"/>
          </p:cNvSpPr>
          <p:nvPr>
            <p:ph type="body" idx="1"/>
          </p:nvPr>
        </p:nvSpPr>
        <p:spPr>
          <a:xfrm>
            <a:off x="377889" y="1756002"/>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STEP 1</a:t>
            </a:r>
            <a:endParaRPr/>
          </a:p>
          <a:p>
            <a:pPr marL="228600" lvl="0" indent="-228600" algn="l" rtl="0">
              <a:lnSpc>
                <a:spcPct val="90000"/>
              </a:lnSpc>
              <a:spcBef>
                <a:spcPts val="1000"/>
              </a:spcBef>
              <a:spcAft>
                <a:spcPts val="0"/>
              </a:spcAft>
              <a:buClr>
                <a:srgbClr val="9869BD"/>
              </a:buClr>
              <a:buSzPts val="1800"/>
              <a:buChar char="•"/>
            </a:pPr>
            <a:r>
              <a:rPr lang="en-GB" i="1" u="none" strike="noStrike" cap="none">
                <a:solidFill>
                  <a:srgbClr val="868E93"/>
                </a:solidFill>
                <a:latin typeface="Arial"/>
                <a:ea typeface="Arial"/>
                <a:cs typeface="Arial"/>
                <a:sym typeface="Arial"/>
              </a:rPr>
              <a:t>Icebreaker activity: Each trainee shares their individual experiences of working in hybrid settings.</a:t>
            </a:r>
            <a:endParaRPr/>
          </a:p>
          <a:p>
            <a:pPr marL="228600" lvl="0" indent="-11430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STEP 2</a:t>
            </a:r>
            <a:endParaRPr/>
          </a:p>
          <a:p>
            <a:pPr marL="228600" lvl="0" indent="-228600" algn="l" rtl="0">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Use the examples to summarise the key challenges and opportunities of the hybrid communication.</a:t>
            </a:r>
            <a:endParaRPr/>
          </a:p>
          <a:p>
            <a:pPr marL="0" lvl="0" indent="0" algn="l" rtl="0">
              <a:lnSpc>
                <a:spcPct val="90000"/>
              </a:lnSpc>
              <a:spcBef>
                <a:spcPts val="1000"/>
              </a:spcBef>
              <a:spcAft>
                <a:spcPts val="0"/>
              </a:spcAft>
              <a:buClr>
                <a:srgbClr val="9869BD"/>
              </a:buClr>
              <a:buSzPts val="1800"/>
              <a:buNone/>
            </a:pPr>
            <a:endParaRPr i="0" u="none" strike="noStrike" cap="none">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STEP 3</a:t>
            </a:r>
            <a:endParaRPr/>
          </a:p>
          <a:p>
            <a:pPr marL="228600" lvl="0" indent="-228600" algn="l" rtl="0">
              <a:lnSpc>
                <a:spcPct val="90000"/>
              </a:lnSpc>
              <a:spcBef>
                <a:spcPts val="1000"/>
              </a:spcBef>
              <a:spcAft>
                <a:spcPts val="0"/>
              </a:spcAft>
              <a:buClr>
                <a:srgbClr val="9869BD"/>
              </a:buClr>
              <a:buSzPts val="1800"/>
              <a:buChar char="•"/>
            </a:pPr>
            <a:r>
              <a:rPr lang="en-GB" i="0" u="none" strike="noStrike" cap="none">
                <a:solidFill>
                  <a:srgbClr val="868E93"/>
                </a:solidFill>
                <a:latin typeface="Arial"/>
                <a:ea typeface="Arial"/>
                <a:cs typeface="Arial"/>
                <a:sym typeface="Arial"/>
              </a:rPr>
              <a:t>Group discussion about the importance of the communication in hybrid setting.</a:t>
            </a:r>
            <a:endParaRPr/>
          </a:p>
          <a:p>
            <a:pPr marL="228600" lvl="0" indent="-11430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pic>
        <p:nvPicPr>
          <p:cNvPr id="157" name="Google Shape;157;p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8" name="Google Shape;158;p9"/>
          <p:cNvSpPr txBox="1">
            <a:spLocks noGrp="1"/>
          </p:cNvSpPr>
          <p:nvPr>
            <p:ph type="body" idx="3"/>
          </p:nvPr>
        </p:nvSpPr>
        <p:spPr>
          <a:xfrm>
            <a:off x="377889" y="1205140"/>
            <a:ext cx="11944351" cy="550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Steps</a:t>
            </a:r>
            <a:endParaRPr/>
          </a:p>
        </p:txBody>
      </p:sp>
      <p:sp>
        <p:nvSpPr>
          <p:cNvPr id="159" name="Google Shape;159;p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1306868" y="193611"/>
            <a:ext cx="10515600" cy="8794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Activity 1: Title of activity goes here</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166" name="Google Shape;166;p10"/>
          <p:cNvSpPr txBox="1">
            <a:spLocks noGrp="1"/>
          </p:cNvSpPr>
          <p:nvPr>
            <p:ph type="body" idx="1"/>
          </p:nvPr>
        </p:nvSpPr>
        <p:spPr>
          <a:xfrm>
            <a:off x="97971" y="1462685"/>
            <a:ext cx="5910944" cy="4602214"/>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RESOURCES </a:t>
            </a:r>
            <a:endParaRPr/>
          </a:p>
          <a:p>
            <a:pPr marL="342900" lvl="0" indent="-342900" algn="l" rtl="0">
              <a:lnSpc>
                <a:spcPct val="90000"/>
              </a:lnSpc>
              <a:spcBef>
                <a:spcPts val="1000"/>
              </a:spcBef>
              <a:spcAft>
                <a:spcPts val="0"/>
              </a:spcAft>
              <a:buSzPts val="1800"/>
              <a:buFont typeface="Noto Sans Symbols"/>
              <a:buChar char="∙"/>
            </a:pPr>
            <a:r>
              <a:rPr lang="en-GB" sz="1800">
                <a:solidFill>
                  <a:srgbClr val="000000"/>
                </a:solidFill>
                <a:latin typeface="Calibri"/>
                <a:ea typeface="Calibri"/>
                <a:cs typeface="Calibri"/>
                <a:sym typeface="Calibri"/>
              </a:rPr>
              <a:t>List of challenges/opportunities in hybrid work</a:t>
            </a:r>
            <a:endParaRPr sz="2000">
              <a:solidFill>
                <a:srgbClr val="000000"/>
              </a:solidFill>
              <a:latin typeface="Times New Roman"/>
              <a:ea typeface="Times New Roman"/>
              <a:cs typeface="Times New Roman"/>
              <a:sym typeface="Times New Roman"/>
            </a:endParaRPr>
          </a:p>
          <a:p>
            <a:pPr marL="228600" lvl="0" indent="-114300" algn="l" rtl="0">
              <a:lnSpc>
                <a:spcPct val="90000"/>
              </a:lnSpc>
              <a:spcBef>
                <a:spcPts val="1000"/>
              </a:spcBef>
              <a:spcAft>
                <a:spcPts val="0"/>
              </a:spcAft>
              <a:buClr>
                <a:srgbClr val="9869BD"/>
              </a:buClr>
              <a:buSzPts val="1800"/>
              <a:buNone/>
            </a:pPr>
            <a:endParaRPr/>
          </a:p>
          <a:p>
            <a:pPr marL="228600" lvl="0" indent="-114300" algn="l" rtl="0">
              <a:lnSpc>
                <a:spcPct val="90000"/>
              </a:lnSpc>
              <a:spcBef>
                <a:spcPts val="1000"/>
              </a:spcBef>
              <a:spcAft>
                <a:spcPts val="0"/>
              </a:spcAft>
              <a:buClr>
                <a:srgbClr val="9869BD"/>
              </a:buClr>
              <a:buSzPts val="1800"/>
              <a:buNone/>
            </a:pPr>
            <a:endParaRPr>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167" name="Google Shape;167;p10"/>
          <p:cNvSpPr txBox="1">
            <a:spLocks noGrp="1"/>
          </p:cNvSpPr>
          <p:nvPr>
            <p:ph type="body" idx="2"/>
          </p:nvPr>
        </p:nvSpPr>
        <p:spPr>
          <a:xfrm>
            <a:off x="6131377" y="1462684"/>
            <a:ext cx="5910944" cy="460221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Learn more! </a:t>
            </a: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3"/>
              </a:rPr>
              <a:t>Toolkit</a:t>
            </a:r>
            <a:endParaRPr u="sng">
              <a:solidFill>
                <a:schemeClr val="hlink"/>
              </a:solidFill>
              <a:hlinkClick r:id="rId4"/>
            </a:endParaRPr>
          </a:p>
          <a:p>
            <a:pPr marL="228600" lvl="0" indent="-114300" algn="l" rtl="0">
              <a:lnSpc>
                <a:spcPct val="90000"/>
              </a:lnSpc>
              <a:spcBef>
                <a:spcPts val="1000"/>
              </a:spcBef>
              <a:spcAft>
                <a:spcPts val="0"/>
              </a:spcAft>
              <a:buClr>
                <a:schemeClr val="dk2"/>
              </a:buClr>
              <a:buSzPts val="1800"/>
              <a:buNone/>
            </a:pPr>
            <a:endParaRPr u="sng">
              <a:solidFill>
                <a:schemeClr val="hlink"/>
              </a:solidFill>
              <a:hlinkClick r:id="rId4"/>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4"/>
              </a:rPr>
              <a:t>https://archieapp.co/blog/hybrid-work-examples-and-practices/</a:t>
            </a:r>
            <a:r>
              <a:rPr lang="en-GB"/>
              <a:t> </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5"/>
              </a:rPr>
              <a:t>https://www.antonilacinai.com/news/the-six-major-challenges-leaders-face-in-hybrid-work-environments/</a:t>
            </a:r>
            <a:r>
              <a:rPr lang="en-GB"/>
              <a:t> </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6"/>
              </a:rPr>
              <a:t>https://lucidspark.com/blog/overcoming-the-communication-gap-for-hybrid-teams</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Topic 2</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Managing expectations of the managers in hybrid work setting</a:t>
            </a:r>
            <a:endParaRPr sz="3600" b="1" i="0" u="none" strike="noStrike" cap="none">
              <a:solidFill>
                <a:srgbClr val="000000"/>
              </a:solidFill>
              <a:latin typeface="Arial"/>
              <a:ea typeface="Arial"/>
              <a:cs typeface="Arial"/>
              <a:sym typeface="Arial"/>
            </a:endParaRPr>
          </a:p>
        </p:txBody>
      </p:sp>
      <p:pic>
        <p:nvPicPr>
          <p:cNvPr id="174" name="Google Shape;174;p5"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5549</Words>
  <Application>Microsoft Office PowerPoint</Application>
  <PresentationFormat>Widescreen</PresentationFormat>
  <Paragraphs>626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Noto Sans Symbols</vt:lpstr>
      <vt:lpstr>Open Sans Light</vt:lpstr>
      <vt:lpstr>Sofia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Activity 1: Individual hybrid work experiences and group discussion</vt:lpstr>
      <vt:lpstr>Activity 1: Individual hybrid work experiences and group discussion</vt:lpstr>
      <vt:lpstr>Activity 1: Title of activity goes here </vt:lpstr>
      <vt:lpstr>PowerPoint Presentation</vt:lpstr>
      <vt:lpstr>PowerPoint Presentation</vt:lpstr>
      <vt:lpstr>PowerPoint Presentation</vt:lpstr>
      <vt:lpstr>Activity 2: Develop a hybrid work policy draft addressing team expectations</vt:lpstr>
      <vt:lpstr>Activity 2: Develop a hybrid work policy draft addressing team expectations</vt:lpstr>
      <vt:lpstr>Activity 2: Develop a hybrid work policy draft addressing team expectations </vt:lpstr>
      <vt:lpstr>PowerPoint Presentation</vt:lpstr>
      <vt:lpstr>PowerPoint Presentation</vt:lpstr>
      <vt:lpstr>PowerPoint Presentation</vt:lpstr>
      <vt:lpstr>Activity 3: Developing a communication schedule for a hybrid team</vt:lpstr>
      <vt:lpstr>Activity 3: Developing a communication schedule for a hybrid team</vt:lpstr>
      <vt:lpstr>Activity 3: Developing a communication schedule for a hybrid team </vt:lpstr>
      <vt:lpstr>PowerPoint Presentation</vt:lpstr>
      <vt:lpstr>PowerPoint Presentation</vt:lpstr>
      <vt:lpstr>PowerPoint Presentation</vt:lpstr>
      <vt:lpstr>Activity 4: Giving feedback in a hybrid setting</vt:lpstr>
      <vt:lpstr>Activity 4: Giving feedback in a hybrid setting</vt:lpstr>
      <vt:lpstr>Activity 4: Giving feedback in a hybrid setting </vt:lpstr>
      <vt:lpstr>PowerPoint Presentation</vt:lpstr>
      <vt:lpstr>PowerPoint Presentation</vt:lpstr>
      <vt:lpstr>PowerPoint Presentation</vt:lpstr>
      <vt:lpstr>Activity 5: Strategies for fostering inclusivity and shared values in hybrid models</vt:lpstr>
      <vt:lpstr>Activity 5: Strategies for fostering inclusivity and shared values in hybrid models</vt:lpstr>
      <vt:lpstr>Activity 5: Title of activity goes here </vt:lpstr>
      <vt:lpstr>PowerPoint Presentation</vt:lpstr>
      <vt:lpstr>PowerPoint Presentation</vt:lpstr>
      <vt:lpstr>PowerPoint Presentation</vt:lpstr>
      <vt:lpstr>Activity 6: Collaborative problem solving</vt:lpstr>
      <vt:lpstr>Activity 6: Collaborative problem solving  </vt:lpstr>
      <vt:lpstr>Activity 6: Collaborative problem solving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lastModifiedBy>D.Pencheva</cp:lastModifiedBy>
  <cp:revision>1</cp:revision>
  <dcterms:created xsi:type="dcterms:W3CDTF">2022-05-19T03:08:28Z</dcterms:created>
  <dcterms:modified xsi:type="dcterms:W3CDTF">2025-11-16T08:00:23Z</dcterms:modified>
</cp:coreProperties>
</file>